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72" r:id="rId6"/>
    <p:sldId id="273" r:id="rId7"/>
    <p:sldId id="274" r:id="rId8"/>
    <p:sldId id="27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2257F"/>
    <a:srgbClr val="7EB2E6"/>
    <a:srgbClr val="42257E"/>
    <a:srgbClr val="FF0066"/>
    <a:srgbClr val="FFFFFF"/>
    <a:srgbClr val="A89943"/>
    <a:srgbClr val="54A404"/>
    <a:srgbClr val="3476B2"/>
    <a:srgbClr val="629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5033" autoAdjust="0"/>
  </p:normalViewPr>
  <p:slideViewPr>
    <p:cSldViewPr snapToGrid="0">
      <p:cViewPr varScale="1">
        <p:scale>
          <a:sx n="81" d="100"/>
          <a:sy n="81" d="100"/>
        </p:scale>
        <p:origin x="590" y="5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EB7E0-8DE5-4EE4-9480-22F1EDE919B9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2D38-805C-4AB7-B36D-818BCEB1F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7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5"/>
            <a:ext cx="10058400" cy="2593975"/>
          </a:xfrm>
        </p:spPr>
        <p:txBody>
          <a:bodyPr anchor="b"/>
          <a:lstStyle>
            <a:lvl1pPr>
              <a:defRPr sz="792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35FF0-6409-4734-AAB1-0056D8A9BFF0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0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09C0-5CA2-4AC0-8CDE-681107FA6F43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1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3368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16CA-336C-4D15-9E89-1231441C2738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6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CE63-AF88-4E2E-84A8-4DDC3DB7F3F2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4" descr="http://www.fbm.msu.ru/bitrix/templates/fbm2017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36" y="1"/>
            <a:ext cx="952464" cy="734732"/>
          </a:xfrm>
          <a:prstGeom prst="rect">
            <a:avLst/>
          </a:prstGeom>
          <a:noFill/>
        </p:spPr>
      </p:pic>
      <p:pic>
        <p:nvPicPr>
          <p:cNvPr id="8" name="Picture 4" descr="http://www.fbm.msu.ru/bitrix/templates/fbm2017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36" y="1"/>
            <a:ext cx="952464" cy="734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237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3" y="5486402"/>
            <a:ext cx="10212916" cy="1168400"/>
          </a:xfrm>
        </p:spPr>
        <p:txBody>
          <a:bodyPr anchor="t"/>
          <a:lstStyle>
            <a:lvl1pPr algn="l">
              <a:defRPr sz="432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3" y="3852864"/>
            <a:ext cx="8180916" cy="163353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C0F1-1237-40D0-B73B-BE76B6A9C818}" type="datetime1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2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9CF3-4A0D-4B76-A13A-5DEFB31F247B}" type="datetime1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1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5"/>
            <a:ext cx="4876800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63BA-7CE3-4BC1-B70E-220D8FA6FBFF}" type="datetime1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5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5CA7-A0C2-4B3D-A66C-3F8E4CE695DB}" type="datetime1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09DD-6D6B-496F-BD3A-9837A7619D94}" type="datetime1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64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5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93E5-C936-48F2-B3AC-5FA24C246869}" type="datetime1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5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9"/>
            <a:ext cx="10363200" cy="594626"/>
          </a:xfrm>
        </p:spPr>
        <p:txBody>
          <a:bodyPr anchor="b"/>
          <a:lstStyle>
            <a:lvl1pPr algn="ctr">
              <a:defRPr sz="264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E1A4-2F4C-41F1-A01A-F176BCDD96A2}" type="datetime1">
              <a:rPr lang="ru-RU" smtClean="0"/>
              <a:t>27.02.2023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5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39536" y="0"/>
            <a:ext cx="952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8" name="Rectangle 7"/>
          <p:cNvSpPr/>
          <p:nvPr/>
        </p:nvSpPr>
        <p:spPr>
          <a:xfrm>
            <a:off x="11239536" y="5486400"/>
            <a:ext cx="952464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160">
                <a:solidFill>
                  <a:srgbClr val="FFFFFF"/>
                </a:solidFill>
              </a:defRPr>
            </a:lvl1pPr>
          </a:lstStyle>
          <a:p>
            <a:fld id="{9B14FF5A-F5FE-43C7-BA4E-E8B4504C804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33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75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bg2"/>
                </a:solidFill>
              </a:defRPr>
            </a:lvl1pPr>
          </a:lstStyle>
          <a:p>
            <a:fld id="{1BC2D69B-36B8-4B94-9FBF-A9CF633CFE5C}" type="datetime1">
              <a:rPr lang="ru-RU" smtClean="0"/>
              <a:t>27.02.2023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2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algn="l" defTabSz="1097280" rtl="0" eaLnBrk="1" latinLnBrk="0" hangingPunct="1">
        <a:spcBef>
          <a:spcPct val="0"/>
        </a:spcBef>
        <a:buNone/>
        <a:defRPr sz="5520" kern="1200" cap="none" spc="-12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11480" indent="-274320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768096" indent="-274320" algn="l" defTabSz="109728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7008" indent="-274320" algn="l" defTabSz="10972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274320" algn="l" defTabSz="109728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76" indent="-274320" algn="l" defTabSz="109728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8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084832" indent="-219456" algn="l" defTabSz="109728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8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04288" indent="-219456" algn="l" defTabSz="109728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523744" indent="-219456" algn="l" defTabSz="109728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indent="-219456" algn="l" defTabSz="109728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E3FF1C-A5A3-4157-9774-E7FFC87C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4EC74-A45D-40F5-8340-407C3A376133}" type="slidenum">
              <a:rPr lang="ru-RU" smtClean="0"/>
              <a:t>1</a:t>
            </a:fld>
            <a:endParaRPr lang="ru-RU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A9BB85FA-A5EE-4108-AFFF-88372175D4DC}"/>
              </a:ext>
            </a:extLst>
          </p:cNvPr>
          <p:cNvSpPr txBox="1">
            <a:spLocks/>
          </p:cNvSpPr>
          <p:nvPr/>
        </p:nvSpPr>
        <p:spPr>
          <a:xfrm>
            <a:off x="1245889" y="121196"/>
            <a:ext cx="8615363" cy="13556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0" algn="ctr" defTabSz="10972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109728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109728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109728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8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109728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8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10972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109728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109728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ru-RU" sz="1800" dirty="0">
                <a:solidFill>
                  <a:schemeClr val="tx1"/>
                </a:solidFill>
              </a:rPr>
              <a:t>Московский государственный университет имени М.В. Ломоносова </a:t>
            </a:r>
          </a:p>
          <a:p>
            <a:pPr algn="ctr" defTabSz="914400">
              <a:defRPr/>
            </a:pPr>
            <a:r>
              <a:rPr lang="ru-RU" sz="1800" dirty="0">
                <a:solidFill>
                  <a:schemeClr val="tx1"/>
                </a:solidFill>
              </a:rPr>
              <a:t>Факультет фундаментальной медицины</a:t>
            </a:r>
          </a:p>
          <a:p>
            <a:pPr algn="ctr" defTabSz="914400">
              <a:defRPr/>
            </a:pPr>
            <a:r>
              <a:rPr lang="ru-RU" sz="1800" dirty="0">
                <a:solidFill>
                  <a:schemeClr val="tx1"/>
                </a:solidFill>
              </a:rPr>
              <a:t>Кафедра офтальмологии</a:t>
            </a:r>
          </a:p>
          <a:p>
            <a:pPr algn="ctr" defTabSz="914400">
              <a:defRPr/>
            </a:pPr>
            <a:endParaRPr lang="ru-RU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857CDA-50ED-44E1-B57E-1E8EFF70E13A}"/>
              </a:ext>
            </a:extLst>
          </p:cNvPr>
          <p:cNvSpPr txBox="1"/>
          <p:nvPr/>
        </p:nvSpPr>
        <p:spPr>
          <a:xfrm>
            <a:off x="2506356" y="626483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26335FDE-7FB4-4F9B-B4EF-9F751BB45B00}"/>
              </a:ext>
            </a:extLst>
          </p:cNvPr>
          <p:cNvSpPr txBox="1">
            <a:spLocks/>
          </p:cNvSpPr>
          <p:nvPr/>
        </p:nvSpPr>
        <p:spPr>
          <a:xfrm>
            <a:off x="1444024" y="5871527"/>
            <a:ext cx="9303952" cy="12750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09728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0" algn="ctr" defTabSz="10972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97280" indent="0" algn="ctr" defTabSz="109728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21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45920" indent="0" algn="ctr" defTabSz="109728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9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94560" indent="0" algn="ctr" defTabSz="109728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8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0" algn="ctr" defTabSz="109728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8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91840" indent="0" algn="ctr" defTabSz="109728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40480" indent="0" algn="ctr" defTabSz="109728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89120" indent="0" algn="ctr" defTabSz="109728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Клинический ординатор: Кравченко Анна Александровна</a:t>
            </a:r>
          </a:p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34988C6-7BE7-4698-AF5D-5BB2365F8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226" y="4705224"/>
            <a:ext cx="11231591" cy="1165805"/>
          </a:xfrm>
        </p:spPr>
        <p:txBody>
          <a:bodyPr/>
          <a:lstStyle/>
          <a:p>
            <a:pPr algn="ctr"/>
            <a:r>
              <a:rPr lang="ru-RU" sz="4600" dirty="0"/>
              <a:t>Конъюнктивиты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3F986B-AA69-4C96-97CF-2B31A15AB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901" y="-519"/>
            <a:ext cx="938020" cy="75743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DC98BC-4FDF-42EB-A591-4E5E0C5F9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9850" y="5564473"/>
            <a:ext cx="802766" cy="56521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422B9B7-9658-4EB7-A5D8-2D13D7D40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7204" r="2835" b="16643"/>
          <a:stretch/>
        </p:blipFill>
        <p:spPr bwMode="auto">
          <a:xfrm>
            <a:off x="1843313" y="986971"/>
            <a:ext cx="8063805" cy="4577502"/>
          </a:xfrm>
          <a:prstGeom prst="ellipse">
            <a:avLst/>
          </a:prstGeom>
          <a:ln>
            <a:noFill/>
          </a:ln>
          <a:effectLst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5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E122-9B7F-4F61-98CA-FF9993F7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Вступление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0320E4-E722-4806-ADBF-E26FC368D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Конъюнктивит – заболевание, при котором в первую очередь происходит воспаление конъюнктивы.</a:t>
            </a:r>
          </a:p>
          <a:p>
            <a:pPr marL="137160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Conjunctivitis Preferred Practice Pattern -2018</a:t>
            </a:r>
          </a:p>
          <a:p>
            <a:pPr marL="137160" indent="0">
              <a:buNone/>
            </a:pPr>
            <a:r>
              <a:rPr lang="en-US" sz="1600" dirty="0">
                <a:solidFill>
                  <a:schemeClr val="accent2"/>
                </a:solidFill>
              </a:rPr>
              <a:t>MESH</a:t>
            </a:r>
            <a:endParaRPr lang="ru-RU" sz="1600" dirty="0">
              <a:solidFill>
                <a:schemeClr val="accent2"/>
              </a:solidFill>
            </a:endParaRPr>
          </a:p>
          <a:p>
            <a:pPr marL="137160" indent="0">
              <a:buNone/>
            </a:pPr>
            <a:endParaRPr lang="ru-RU" sz="1600" dirty="0"/>
          </a:p>
          <a:p>
            <a:pPr marL="137160" indent="0">
              <a:buNone/>
            </a:pPr>
            <a:endParaRPr lang="ru-RU" sz="1600" dirty="0"/>
          </a:p>
          <a:p>
            <a:pPr marL="137160" indent="0">
              <a:buNone/>
            </a:pPr>
            <a:r>
              <a:rPr lang="ru-RU" dirty="0"/>
              <a:t>Конъюнктивит – это воспалительная реакция конъюнктивы на различные воздействия, характеризующаяся гиперемией и отеком век, слизистой оболочки глаза, характерным отделяемым в конъюнктивальной полости, образованием фолликулов и/или сосочков. </a:t>
            </a:r>
            <a:endParaRPr lang="ru-RU" sz="1800" b="0" i="0" u="none" strike="noStrike" baseline="0" dirty="0">
              <a:solidFill>
                <a:srgbClr val="000000"/>
              </a:solidFill>
            </a:endParaRPr>
          </a:p>
          <a:p>
            <a:pPr marL="137160" indent="0">
              <a:buNone/>
            </a:pPr>
            <a:r>
              <a:rPr lang="ru-RU" sz="1600" i="0" u="none" strike="noStrike" baseline="0" dirty="0">
                <a:solidFill>
                  <a:schemeClr val="accent2"/>
                </a:solidFill>
              </a:rPr>
              <a:t>Клинические рекомендации – Конъюнктивит – 2021-2022-2023 (22.06.2021) – Утверждены Минздравом РФ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906814-1509-4268-86DC-3802EEB0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3E386B-8E60-4EBD-9AF2-DAA2F8F134EB}"/>
              </a:ext>
            </a:extLst>
          </p:cNvPr>
          <p:cNvSpPr/>
          <p:nvPr/>
        </p:nvSpPr>
        <p:spPr>
          <a:xfrm>
            <a:off x="4422710" y="2220686"/>
            <a:ext cx="63468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rgbClr val="FF66FF"/>
                  </a:solidFill>
                  <a:prstDash val="solid"/>
                </a:ln>
                <a:solidFill>
                  <a:srgbClr val="FFCCFF"/>
                </a:solidFill>
                <a:effectLst>
                  <a:outerShdw dist="38100" dir="2640000" algn="bl" rotWithShape="0">
                    <a:srgbClr val="FF66FF"/>
                  </a:outerShdw>
                </a:effectLst>
              </a:rPr>
              <a:t>PINK EYE</a:t>
            </a:r>
            <a:endParaRPr lang="ru-RU" sz="9600" b="1" dirty="0">
              <a:ln w="12700">
                <a:solidFill>
                  <a:srgbClr val="FF66FF"/>
                </a:solidFill>
                <a:prstDash val="solid"/>
              </a:ln>
              <a:solidFill>
                <a:srgbClr val="FFCCFF"/>
              </a:solidFill>
              <a:effectLst>
                <a:outerShdw dist="38100" dir="2640000" algn="bl" rotWithShape="0">
                  <a:srgbClr val="FF66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60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4F4AB-3FB4-4AA8-92B3-033E19CA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Конъюнктивиты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6A187-9CA3-40A6-ABC6-C78B5291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3</a:t>
            </a:fld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AA5CA2A-0E4D-4A73-AB38-FBFE8B1F4784}"/>
              </a:ext>
            </a:extLst>
          </p:cNvPr>
          <p:cNvGrpSpPr/>
          <p:nvPr/>
        </p:nvGrpSpPr>
        <p:grpSpPr>
          <a:xfrm>
            <a:off x="962398" y="1417637"/>
            <a:ext cx="4201887" cy="1217659"/>
            <a:chOff x="1582056" y="2307771"/>
            <a:chExt cx="3976915" cy="121765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5AC762-7F9F-49DB-98B9-133F81E73A72}"/>
                </a:ext>
              </a:extLst>
            </p:cNvPr>
            <p:cNvSpPr txBox="1"/>
            <p:nvPr/>
          </p:nvSpPr>
          <p:spPr>
            <a:xfrm>
              <a:off x="2380343" y="2307771"/>
              <a:ext cx="2380343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Аллергический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5391C9-538A-4A5A-8156-90C5F29F5F17}"/>
                </a:ext>
              </a:extLst>
            </p:cNvPr>
            <p:cNvSpPr txBox="1"/>
            <p:nvPr/>
          </p:nvSpPr>
          <p:spPr>
            <a:xfrm>
              <a:off x="1582056" y="2694433"/>
              <a:ext cx="3976915" cy="83099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Сезонный/многолетний аллергический конъюнктивит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Весенний конъюнктивит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Атопический конъюнктивит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FE25415-EF7C-48EB-85D3-0E9D6DE49870}"/>
              </a:ext>
            </a:extLst>
          </p:cNvPr>
          <p:cNvGrpSpPr/>
          <p:nvPr/>
        </p:nvGrpSpPr>
        <p:grpSpPr>
          <a:xfrm>
            <a:off x="6175827" y="2896943"/>
            <a:ext cx="4593773" cy="2476083"/>
            <a:chOff x="6244770" y="726729"/>
            <a:chExt cx="4593773" cy="24760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F55AFC-0C6F-4727-A00B-EADE3DC2F2F6}"/>
                </a:ext>
              </a:extLst>
            </p:cNvPr>
            <p:cNvSpPr txBox="1"/>
            <p:nvPr/>
          </p:nvSpPr>
          <p:spPr>
            <a:xfrm>
              <a:off x="6953780" y="726729"/>
              <a:ext cx="3175745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Механический/Токсический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6D304B-8B9F-456B-8223-C3337CED63F8}"/>
                </a:ext>
              </a:extLst>
            </p:cNvPr>
            <p:cNvSpPr txBox="1"/>
            <p:nvPr/>
          </p:nvSpPr>
          <p:spPr>
            <a:xfrm>
              <a:off x="6244770" y="1079154"/>
              <a:ext cx="4593773" cy="2123658"/>
            </a:xfrm>
            <a:prstGeom prst="rect">
              <a:avLst/>
            </a:prstGeom>
            <a:noFill/>
            <a:ln w="38100">
              <a:solidFill>
                <a:srgbClr val="1F5FA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Верхний лимбический </a:t>
              </a:r>
              <a:r>
                <a:rPr lang="ru-RU" sz="1200" dirty="0" err="1"/>
                <a:t>креатоконъюнктивит</a:t>
              </a:r>
              <a:endParaRPr lang="ru-RU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 err="1"/>
                <a:t>Блефароконъюнктивит</a:t>
              </a:r>
              <a:endParaRPr lang="ru-RU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 err="1"/>
                <a:t>Кератоконъюнктивит</a:t>
              </a:r>
              <a:r>
                <a:rPr lang="ru-RU" sz="1200" dirty="0"/>
                <a:t> </a:t>
              </a:r>
              <a:r>
                <a:rPr lang="en-US" sz="1200" dirty="0"/>
                <a:t>SICCA – </a:t>
              </a:r>
              <a:r>
                <a:rPr lang="ru-RU" sz="1200" dirty="0"/>
                <a:t>Сухой Глаз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Конъюнктивит </a:t>
              </a:r>
              <a:r>
                <a:rPr lang="en-US" sz="1200" dirty="0"/>
                <a:t>Rosacea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 err="1"/>
                <a:t>Кератоконъюнктивит</a:t>
              </a:r>
              <a:r>
                <a:rPr lang="ru-RU" sz="1200" dirty="0"/>
                <a:t> в следствие ношения контактных линз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Гигантский папиллярный конъюнктивит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Floppy Eye Syndrome = </a:t>
              </a:r>
              <a:r>
                <a:rPr lang="ru-RU" sz="1200" dirty="0"/>
                <a:t>птоз + папиллярный конъюнктивит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Giant fornix syndrome</a:t>
              </a:r>
              <a:endParaRPr lang="ru-RU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i="1" dirty="0" err="1"/>
                <a:t>Phrhirus</a:t>
              </a:r>
              <a:r>
                <a:rPr lang="en-US" sz="1200" i="1" dirty="0"/>
                <a:t> pubis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ЛС-индуцированный </a:t>
              </a:r>
              <a:r>
                <a:rPr lang="ru-RU" sz="1200" dirty="0" err="1"/>
                <a:t>кератоконъюнктивит</a:t>
              </a:r>
              <a:endParaRPr lang="ru-RU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Конъюнктивальный </a:t>
              </a:r>
              <a:r>
                <a:rPr lang="ru-RU" sz="1200" dirty="0" err="1"/>
                <a:t>халазис</a:t>
              </a:r>
              <a:endParaRPr lang="ru-RU" sz="12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E8F19B2-47DE-48A8-A825-27860A96232C}"/>
              </a:ext>
            </a:extLst>
          </p:cNvPr>
          <p:cNvGrpSpPr/>
          <p:nvPr/>
        </p:nvGrpSpPr>
        <p:grpSpPr>
          <a:xfrm>
            <a:off x="962397" y="5645651"/>
            <a:ext cx="4201887" cy="1015663"/>
            <a:chOff x="1777995" y="2699833"/>
            <a:chExt cx="4201887" cy="10156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623290-C1FC-4D59-8491-DF8B63FF2072}"/>
                </a:ext>
              </a:extLst>
            </p:cNvPr>
            <p:cNvSpPr txBox="1"/>
            <p:nvPr/>
          </p:nvSpPr>
          <p:spPr>
            <a:xfrm>
              <a:off x="2621442" y="2699833"/>
              <a:ext cx="2514998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Неопластический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83B7F7-37A4-4673-AF01-7FF384073F56}"/>
                </a:ext>
              </a:extLst>
            </p:cNvPr>
            <p:cNvSpPr txBox="1"/>
            <p:nvPr/>
          </p:nvSpPr>
          <p:spPr>
            <a:xfrm>
              <a:off x="1777995" y="3069165"/>
              <a:ext cx="4201887" cy="646331"/>
            </a:xfrm>
            <a:prstGeom prst="rect">
              <a:avLst/>
            </a:prstGeom>
            <a:noFill/>
            <a:ln w="38100">
              <a:solidFill>
                <a:srgbClr val="1F5FA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Сальная карцинома (</a:t>
              </a:r>
              <a:r>
                <a:rPr lang="en-US" sz="1200" dirty="0"/>
                <a:t>Sebaceous carcinoma)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Глазная поверхностная сквамозная неоплазия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Меланома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33DC957-761E-4155-8E6E-2FD7E4EFA07C}"/>
              </a:ext>
            </a:extLst>
          </p:cNvPr>
          <p:cNvGrpSpPr/>
          <p:nvPr/>
        </p:nvGrpSpPr>
        <p:grpSpPr>
          <a:xfrm>
            <a:off x="962398" y="2747620"/>
            <a:ext cx="4201887" cy="1200329"/>
            <a:chOff x="1778001" y="2688995"/>
            <a:chExt cx="4201887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AB13A2-3A33-4E35-942A-C473D109B2CA}"/>
                </a:ext>
              </a:extLst>
            </p:cNvPr>
            <p:cNvSpPr txBox="1"/>
            <p:nvPr/>
          </p:nvSpPr>
          <p:spPr>
            <a:xfrm>
              <a:off x="2621447" y="2688995"/>
              <a:ext cx="2514999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Вирусный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2DFF8B-647A-49FD-98E9-B3370303DFE7}"/>
                </a:ext>
              </a:extLst>
            </p:cNvPr>
            <p:cNvSpPr txBox="1"/>
            <p:nvPr/>
          </p:nvSpPr>
          <p:spPr>
            <a:xfrm>
              <a:off x="1778001" y="3058327"/>
              <a:ext cx="4201887" cy="830997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Аденовирусный конъюнктивит (</a:t>
              </a:r>
              <a:r>
                <a:rPr lang="en-US" sz="1200" dirty="0"/>
                <a:t>COVID-19)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i="1" dirty="0"/>
                <a:t>Herpes simplex virus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i="1" dirty="0"/>
                <a:t>Varicella (Herpes) zoster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i="1" dirty="0"/>
                <a:t>Molluscum contagiosum</a:t>
              </a:r>
              <a:endParaRPr lang="ru-RU" sz="1200" i="1" dirty="0"/>
            </a:p>
          </p:txBody>
        </p:sp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F846B6-C162-489F-875D-266FF3C8B10C}"/>
              </a:ext>
            </a:extLst>
          </p:cNvPr>
          <p:cNvSpPr/>
          <p:nvPr/>
        </p:nvSpPr>
        <p:spPr>
          <a:xfrm>
            <a:off x="7688831" y="384472"/>
            <a:ext cx="3282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>
                      <a:alpha val="34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Этиология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1742771-D596-477B-9E95-84D8D8A82304}"/>
              </a:ext>
            </a:extLst>
          </p:cNvPr>
          <p:cNvGrpSpPr/>
          <p:nvPr/>
        </p:nvGrpSpPr>
        <p:grpSpPr>
          <a:xfrm>
            <a:off x="962397" y="4098820"/>
            <a:ext cx="4201887" cy="1388394"/>
            <a:chOff x="6244770" y="512321"/>
            <a:chExt cx="4593773" cy="138839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40EFDC-601D-4FA3-8362-4D17EAF8D0AC}"/>
                </a:ext>
              </a:extLst>
            </p:cNvPr>
            <p:cNvSpPr txBox="1"/>
            <p:nvPr/>
          </p:nvSpPr>
          <p:spPr>
            <a:xfrm>
              <a:off x="6925003" y="512321"/>
              <a:ext cx="3233305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bg1"/>
                  </a:solidFill>
                </a:rPr>
                <a:t>Иммунно</a:t>
              </a:r>
              <a:r>
                <a:rPr lang="ru-RU" b="1" dirty="0">
                  <a:solidFill>
                    <a:schemeClr val="bg1"/>
                  </a:solidFill>
                </a:rPr>
                <a:t>-опосредованный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D88600-2FD9-47B4-B067-186D55CC0967}"/>
                </a:ext>
              </a:extLst>
            </p:cNvPr>
            <p:cNvSpPr txBox="1"/>
            <p:nvPr/>
          </p:nvSpPr>
          <p:spPr>
            <a:xfrm>
              <a:off x="6244770" y="885052"/>
              <a:ext cx="4593773" cy="1015663"/>
            </a:xfrm>
            <a:prstGeom prst="rect">
              <a:avLst/>
            </a:prstGeom>
            <a:noFill/>
            <a:ln w="38100">
              <a:solidFill>
                <a:srgbClr val="1F5FA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 err="1"/>
                <a:t>Пемфигоид</a:t>
              </a:r>
              <a:r>
                <a:rPr lang="ru-RU" sz="1200" dirty="0"/>
                <a:t> слизистой оболочки глаза.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Graft-versus-host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Синдром </a:t>
              </a:r>
              <a:r>
                <a:rPr lang="ru-RU" sz="1200" dirty="0" err="1"/>
                <a:t>Стивенса</a:t>
              </a:r>
              <a:r>
                <a:rPr lang="ru-RU" sz="1200" dirty="0"/>
                <a:t>-Джонсона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 err="1"/>
                <a:t>Офтальмопатия</a:t>
              </a:r>
              <a:r>
                <a:rPr lang="ru-RU" sz="1200" dirty="0"/>
                <a:t> болезни </a:t>
              </a:r>
              <a:r>
                <a:rPr lang="ru-RU" sz="1200" dirty="0" err="1"/>
                <a:t>Грейвса</a:t>
              </a:r>
              <a:endParaRPr lang="ru-RU" sz="12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200" dirty="0"/>
                <a:t>Васкулит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8F77587-7915-4148-A3AD-135F5472BF88}"/>
              </a:ext>
            </a:extLst>
          </p:cNvPr>
          <p:cNvGrpSpPr/>
          <p:nvPr/>
        </p:nvGrpSpPr>
        <p:grpSpPr>
          <a:xfrm>
            <a:off x="7576370" y="5817529"/>
            <a:ext cx="2090163" cy="635164"/>
            <a:chOff x="1777995" y="2743618"/>
            <a:chExt cx="2090163" cy="6351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8367A2-8595-42C1-B405-9ED2B0E1FEE8}"/>
                </a:ext>
              </a:extLst>
            </p:cNvPr>
            <p:cNvSpPr txBox="1"/>
            <p:nvPr/>
          </p:nvSpPr>
          <p:spPr>
            <a:xfrm>
              <a:off x="2241706" y="2743618"/>
              <a:ext cx="116274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Other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E84542-ED07-44B4-B339-0C4FE3447484}"/>
                </a:ext>
              </a:extLst>
            </p:cNvPr>
            <p:cNvSpPr txBox="1"/>
            <p:nvPr/>
          </p:nvSpPr>
          <p:spPr>
            <a:xfrm>
              <a:off x="1777995" y="3101783"/>
              <a:ext cx="2090163" cy="276999"/>
            </a:xfrm>
            <a:prstGeom prst="rect">
              <a:avLst/>
            </a:prstGeom>
            <a:noFill/>
            <a:ln w="38100">
              <a:solidFill>
                <a:srgbClr val="1F5FA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200" dirty="0"/>
                <a:t>Ligneous </a:t>
              </a:r>
              <a:r>
                <a:rPr lang="ru-RU" sz="1200" dirty="0"/>
                <a:t>конъюнктивит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08B3E35-37FD-4190-A556-017AAA6D21B8}"/>
              </a:ext>
            </a:extLst>
          </p:cNvPr>
          <p:cNvSpPr txBox="1"/>
          <p:nvPr/>
        </p:nvSpPr>
        <p:spPr>
          <a:xfrm>
            <a:off x="7027716" y="1429637"/>
            <a:ext cx="2514998" cy="369332"/>
          </a:xfrm>
          <a:prstGeom prst="rect">
            <a:avLst/>
          </a:prstGeom>
          <a:solidFill>
            <a:srgbClr val="7EB2E6"/>
          </a:solidFill>
          <a:ln>
            <a:solidFill>
              <a:srgbClr val="4225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Бактериологический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9AA853-574C-4658-9755-4BEF10E5A8DD}"/>
              </a:ext>
            </a:extLst>
          </p:cNvPr>
          <p:cNvSpPr txBox="1"/>
          <p:nvPr/>
        </p:nvSpPr>
        <p:spPr>
          <a:xfrm>
            <a:off x="6182416" y="1806109"/>
            <a:ext cx="4201887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Бактериальный конъюнктивит (</a:t>
            </a:r>
            <a:r>
              <a:rPr lang="ru-RU" sz="1200" dirty="0" err="1"/>
              <a:t>негонококковый</a:t>
            </a:r>
            <a:r>
              <a:rPr lang="ru-RU" sz="1200" dirty="0"/>
              <a:t> и гонококковый)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err="1"/>
              <a:t>Хламидийный</a:t>
            </a:r>
            <a:r>
              <a:rPr lang="ru-RU" sz="1200" dirty="0"/>
              <a:t> конъюнктивит</a:t>
            </a:r>
          </a:p>
        </p:txBody>
      </p:sp>
    </p:spTree>
    <p:extLst>
      <p:ext uri="{BB962C8B-B14F-4D97-AF65-F5344CB8AC3E}">
        <p14:creationId xmlns:p14="http://schemas.microsoft.com/office/powerpoint/2010/main" val="425409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55581E9-36B4-4EF5-9D3E-E1844CE4B018}"/>
              </a:ext>
            </a:extLst>
          </p:cNvPr>
          <p:cNvSpPr/>
          <p:nvPr/>
        </p:nvSpPr>
        <p:spPr>
          <a:xfrm>
            <a:off x="9128597" y="-1"/>
            <a:ext cx="21327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AF40A-3738-4DCC-A8AF-63688208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41" y="0"/>
            <a:ext cx="3788179" cy="30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363832B-D0DF-4AEC-ABAA-56F3E226B0C9}"/>
              </a:ext>
            </a:extLst>
          </p:cNvPr>
          <p:cNvGrpSpPr/>
          <p:nvPr/>
        </p:nvGrpSpPr>
        <p:grpSpPr>
          <a:xfrm>
            <a:off x="-1" y="-1"/>
            <a:ext cx="2282871" cy="6858000"/>
            <a:chOff x="-1" y="-1"/>
            <a:chExt cx="2282871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0DB6959-E4E2-4B6E-85A3-E70216BBED2B}"/>
                </a:ext>
              </a:extLst>
            </p:cNvPr>
            <p:cNvSpPr/>
            <p:nvPr/>
          </p:nvSpPr>
          <p:spPr>
            <a:xfrm>
              <a:off x="-1" y="-1"/>
              <a:ext cx="213274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240D272-8132-4199-88E8-924D0AC0F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2282871" cy="794479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19935-C650-441D-8DE4-EF6410B8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Диагностические тесты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6A496-96FE-4C8D-855B-FBF5EF3AE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101652" cy="4800600"/>
          </a:xfrm>
        </p:spPr>
        <p:txBody>
          <a:bodyPr/>
          <a:lstStyle/>
          <a:p>
            <a:pPr marL="137160" indent="0">
              <a:buNone/>
            </a:pPr>
            <a:r>
              <a:rPr lang="en-US" sz="3200" b="1" dirty="0">
                <a:solidFill>
                  <a:srgbClr val="42257F"/>
                </a:solidFill>
              </a:rPr>
              <a:t>Cultures</a:t>
            </a:r>
            <a:r>
              <a:rPr lang="ru-RU" b="1" dirty="0">
                <a:solidFill>
                  <a:srgbClr val="42257F"/>
                </a:solidFill>
              </a:rPr>
              <a:t> </a:t>
            </a:r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endParaRPr lang="en-US" sz="2400" dirty="0"/>
          </a:p>
          <a:p>
            <a:r>
              <a:rPr lang="ru-RU" sz="2400" dirty="0"/>
              <a:t>При рецидивирующем тяжелом или хроническом гнойном конъюнктивите в любой возрастной группе (когда конъюнктивит не поддается лечению).</a:t>
            </a:r>
          </a:p>
          <a:p>
            <a:pPr marL="137160" indent="0">
              <a:buNone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28482-32BC-49BD-9CA6-F68F203D3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4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33E184-5B4F-41EE-8C2B-8A7CE7303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9600" y="3680658"/>
            <a:ext cx="5457371" cy="2948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DDF3E3-F7ED-428E-A0D5-C4D3D08A5CE4}"/>
              </a:ext>
            </a:extLst>
          </p:cNvPr>
          <p:cNvSpPr txBox="1"/>
          <p:nvPr/>
        </p:nvSpPr>
        <p:spPr>
          <a:xfrm>
            <a:off x="8145139" y="3032234"/>
            <a:ext cx="3592285" cy="38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Staphylococcus aureus</a:t>
            </a:r>
            <a:endParaRPr lang="ru-RU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CEBF9A-2FF8-4855-B5F7-1720DD7470DC}"/>
              </a:ext>
            </a:extLst>
          </p:cNvPr>
          <p:cNvSpPr txBox="1"/>
          <p:nvPr/>
        </p:nvSpPr>
        <p:spPr>
          <a:xfrm>
            <a:off x="819451" y="2228670"/>
            <a:ext cx="69904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Показано во всех случаях подозрения на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инфекционный неонатальный конъюнктивит</a:t>
            </a:r>
            <a:r>
              <a:rPr lang="ru-RU" sz="2400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88FF81-4268-4137-BB9C-01FC0D0A0478}"/>
              </a:ext>
            </a:extLst>
          </p:cNvPr>
          <p:cNvSpPr txBox="1"/>
          <p:nvPr/>
        </p:nvSpPr>
        <p:spPr>
          <a:xfrm>
            <a:off x="9941282" y="2832977"/>
            <a:ext cx="3592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Helvetica" panose="020B0604020202020204" pitchFamily="34" charset="0"/>
              </a:rPr>
              <a:t>Кровяной агар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6486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F3F368C-D422-4F3A-9C8B-055BF54B17CC}"/>
              </a:ext>
            </a:extLst>
          </p:cNvPr>
          <p:cNvGrpSpPr/>
          <p:nvPr/>
        </p:nvGrpSpPr>
        <p:grpSpPr>
          <a:xfrm>
            <a:off x="-1" y="-1"/>
            <a:ext cx="2282871" cy="6858000"/>
            <a:chOff x="-1" y="-1"/>
            <a:chExt cx="2282871" cy="68580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4E2530B-E62C-4E3C-BF7C-470E760C8306}"/>
                </a:ext>
              </a:extLst>
            </p:cNvPr>
            <p:cNvSpPr/>
            <p:nvPr/>
          </p:nvSpPr>
          <p:spPr>
            <a:xfrm>
              <a:off x="-1" y="-1"/>
              <a:ext cx="213274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A336F1F-688C-46AE-97E4-67B3925D2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2282871" cy="794479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35B8F0-1299-4315-9A28-1299CEBF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Диагностические тесты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95406-3630-4C47-BCEE-F9FEDDBC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5764306" cy="48006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sz="2800" b="1" dirty="0">
                <a:solidFill>
                  <a:srgbClr val="42257F"/>
                </a:solidFill>
              </a:rPr>
              <a:t>Мазки – Цитология</a:t>
            </a:r>
          </a:p>
          <a:p>
            <a:pPr marL="137160" indent="0">
              <a:buNone/>
            </a:pPr>
            <a:r>
              <a:rPr lang="ru-RU" sz="2400" dirty="0"/>
              <a:t>Подозрение на: </a:t>
            </a:r>
          </a:p>
          <a:p>
            <a:r>
              <a:rPr lang="ru-RU" sz="2400" dirty="0"/>
              <a:t>инфекционный неонатальный конъюнктивит;</a:t>
            </a:r>
          </a:p>
          <a:p>
            <a:r>
              <a:rPr lang="ru-RU" sz="2400" dirty="0"/>
              <a:t>хронический или рецидивирующий конъюнктивит;</a:t>
            </a:r>
          </a:p>
          <a:p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гонококковый конъюнктивит </a:t>
            </a:r>
            <a:r>
              <a:rPr lang="ru-RU" sz="2400" i="1" dirty="0"/>
              <a:t>в любой возрастной группе.</a:t>
            </a:r>
          </a:p>
          <a:p>
            <a:pPr marL="137160" indent="0">
              <a:buNone/>
            </a:pPr>
            <a:endParaRPr lang="ru-RU" sz="2400" i="1" dirty="0"/>
          </a:p>
          <a:p>
            <a:pPr marL="137160" indent="0">
              <a:buNone/>
            </a:pPr>
            <a:r>
              <a:rPr lang="ru-RU" sz="2400" i="1" dirty="0"/>
              <a:t>*</a:t>
            </a:r>
            <a:r>
              <a:rPr lang="ru-RU" sz="2400" dirty="0"/>
              <a:t>Соскобы конъюнктивы пациентов в весенний период часто содержат </a:t>
            </a:r>
            <a:r>
              <a:rPr lang="ru-RU" sz="2400" i="1" dirty="0"/>
              <a:t>эозинофилы. 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435B02-D6A1-4C86-A3B2-CC08F2031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5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A0EB2C-615E-4566-BE5C-E6483D6A9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52"/>
          <a:stretch/>
        </p:blipFill>
        <p:spPr>
          <a:xfrm>
            <a:off x="6983507" y="4164712"/>
            <a:ext cx="4165238" cy="26112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5A4E9D-5F26-4AED-AACC-27D0706CC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07" y="1417637"/>
            <a:ext cx="4165239" cy="27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9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2840BFB-2430-4CF4-83AF-8E2C516C5C50}"/>
              </a:ext>
            </a:extLst>
          </p:cNvPr>
          <p:cNvGrpSpPr/>
          <p:nvPr/>
        </p:nvGrpSpPr>
        <p:grpSpPr>
          <a:xfrm>
            <a:off x="-1" y="-1"/>
            <a:ext cx="2282871" cy="6858000"/>
            <a:chOff x="-1" y="-1"/>
            <a:chExt cx="2282871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F01194-99BF-4E44-90A4-39BF5508E084}"/>
                </a:ext>
              </a:extLst>
            </p:cNvPr>
            <p:cNvSpPr/>
            <p:nvPr/>
          </p:nvSpPr>
          <p:spPr>
            <a:xfrm>
              <a:off x="-1" y="-1"/>
              <a:ext cx="213274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8AB4C22-9FA4-4835-AE43-D614A849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2282871" cy="794479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3E3D5-30B6-420E-8638-AC3470A5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Диагностические тесты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030D8-35E2-447F-BEC4-370D9A40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278880" cy="4800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650" b="1" dirty="0">
                <a:solidFill>
                  <a:srgbClr val="42257F"/>
                </a:solidFill>
              </a:rPr>
              <a:t>Биопсия – </a:t>
            </a:r>
            <a:r>
              <a:rPr lang="ru-RU" sz="2400" dirty="0"/>
              <a:t>проводится в случае, если терапия не дает положительного эффекта. </a:t>
            </a:r>
          </a:p>
          <a:p>
            <a:pPr marL="137160" indent="0">
              <a:buNone/>
            </a:pPr>
            <a:r>
              <a:rPr lang="ru-RU" sz="2400" dirty="0"/>
              <a:t>Подозрение на 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</a:rPr>
              <a:t>новообразование</a:t>
            </a:r>
            <a:r>
              <a:rPr lang="ru-RU" sz="2400" i="1" dirty="0"/>
              <a:t>. </a:t>
            </a:r>
          </a:p>
          <a:p>
            <a:pPr marL="137160" indent="0">
              <a:buNone/>
            </a:pPr>
            <a:r>
              <a:rPr lang="ru-RU" sz="2400" dirty="0"/>
              <a:t>Дополнительные диагностические тесты с </a:t>
            </a:r>
            <a:r>
              <a:rPr lang="ru-RU" sz="2400" i="1" dirty="0" err="1"/>
              <a:t>иммунофлуоресцентным</a:t>
            </a:r>
            <a:r>
              <a:rPr lang="ru-RU" sz="2400" i="1" dirty="0"/>
              <a:t> окрашиванием – </a:t>
            </a:r>
            <a:r>
              <a:rPr lang="ru-RU" sz="2400" dirty="0"/>
              <a:t>помощь в диагностике:</a:t>
            </a:r>
          </a:p>
          <a:p>
            <a:r>
              <a:rPr lang="en-US" sz="2400" dirty="0"/>
              <a:t>Ocular Mucous Membrane Pemphigoid</a:t>
            </a:r>
          </a:p>
          <a:p>
            <a:r>
              <a:rPr lang="ru-RU" sz="2400" dirty="0"/>
              <a:t>Паранеопластический синдром</a:t>
            </a:r>
            <a:r>
              <a:rPr lang="en-US" sz="2400" dirty="0"/>
              <a:t> </a:t>
            </a:r>
            <a:endParaRPr lang="ru-RU" sz="2400" dirty="0"/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r>
              <a:rPr lang="ru-RU" sz="2000" dirty="0"/>
              <a:t>*Если есть подозрение на системное заболевание (саркоидоз, аутоиммунный васкулит) – биопсия тканей кожи, конъюнктивы</a:t>
            </a:r>
            <a:r>
              <a:rPr lang="en-US" sz="2000" dirty="0"/>
              <a:t>,</a:t>
            </a:r>
            <a:r>
              <a:rPr lang="ru-RU" sz="2000" dirty="0"/>
              <a:t> слезных желез.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CED12D-CC05-4C13-933A-CC63BB83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1165D5-27A1-4340-B92E-FAC039E7A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558" y="1417637"/>
            <a:ext cx="4069080" cy="27510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F284AD-296E-478C-9D71-A5F7AB2C1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7558" y="4044476"/>
            <a:ext cx="4069080" cy="27917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C1D61E-2FBA-4789-A893-A1886B069E94}"/>
              </a:ext>
            </a:extLst>
          </p:cNvPr>
          <p:cNvSpPr txBox="1"/>
          <p:nvPr/>
        </p:nvSpPr>
        <p:spPr>
          <a:xfrm>
            <a:off x="709755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  <a:latin typeface="BlinkMacSystemFont"/>
              </a:rPr>
              <a:t>Linear IgG deposition</a:t>
            </a:r>
            <a:endParaRPr lang="ru-RU" b="1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8C3DFFFB-15B8-4B2E-8652-5C526D76803B}"/>
              </a:ext>
            </a:extLst>
          </p:cNvPr>
          <p:cNvSpPr/>
          <p:nvPr/>
        </p:nvSpPr>
        <p:spPr>
          <a:xfrm rot="19461674">
            <a:off x="9269762" y="4790190"/>
            <a:ext cx="679692" cy="528331"/>
          </a:xfrm>
          <a:custGeom>
            <a:avLst/>
            <a:gdLst>
              <a:gd name="connsiteX0" fmla="*/ 664040 w 679692"/>
              <a:gd name="connsiteY0" fmla="*/ 416362 h 528331"/>
              <a:gd name="connsiteX1" fmla="*/ 679692 w 679692"/>
              <a:gd name="connsiteY1" fmla="*/ 447734 h 528331"/>
              <a:gd name="connsiteX2" fmla="*/ 480517 w 679692"/>
              <a:gd name="connsiteY2" fmla="*/ 528331 h 528331"/>
              <a:gd name="connsiteX3" fmla="*/ 339679 w 679692"/>
              <a:gd name="connsiteY3" fmla="*/ 504724 h 528331"/>
              <a:gd name="connsiteX4" fmla="*/ 330077 w 679692"/>
              <a:gd name="connsiteY4" fmla="*/ 498961 h 528331"/>
              <a:gd name="connsiteX5" fmla="*/ 324945 w 679692"/>
              <a:gd name="connsiteY5" fmla="*/ 498792 h 528331"/>
              <a:gd name="connsiteX6" fmla="*/ 122443 w 679692"/>
              <a:gd name="connsiteY6" fmla="*/ 298955 h 528331"/>
              <a:gd name="connsiteX7" fmla="*/ 11893 w 679692"/>
              <a:gd name="connsiteY7" fmla="*/ 4408 h 528331"/>
              <a:gd name="connsiteX8" fmla="*/ 253811 w 679692"/>
              <a:gd name="connsiteY8" fmla="*/ 205542 h 528331"/>
              <a:gd name="connsiteX9" fmla="*/ 317248 w 679692"/>
              <a:gd name="connsiteY9" fmla="*/ 305683 h 528331"/>
              <a:gd name="connsiteX10" fmla="*/ 356126 w 679692"/>
              <a:gd name="connsiteY10" fmla="*/ 387987 h 528331"/>
              <a:gd name="connsiteX11" fmla="*/ 480517 w 679692"/>
              <a:gd name="connsiteY11" fmla="*/ 367137 h 528331"/>
              <a:gd name="connsiteX12" fmla="*/ 664040 w 679692"/>
              <a:gd name="connsiteY12" fmla="*/ 416362 h 52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9692" h="528331">
                <a:moveTo>
                  <a:pt x="664040" y="416362"/>
                </a:moveTo>
                <a:cubicBezTo>
                  <a:pt x="674118" y="426004"/>
                  <a:pt x="679692" y="436606"/>
                  <a:pt x="679692" y="447734"/>
                </a:cubicBezTo>
                <a:cubicBezTo>
                  <a:pt x="679692" y="492246"/>
                  <a:pt x="590518" y="528331"/>
                  <a:pt x="480517" y="528331"/>
                </a:cubicBezTo>
                <a:cubicBezTo>
                  <a:pt x="425516" y="528331"/>
                  <a:pt x="375722" y="519309"/>
                  <a:pt x="339679" y="504724"/>
                </a:cubicBezTo>
                <a:lnTo>
                  <a:pt x="330077" y="498961"/>
                </a:lnTo>
                <a:lnTo>
                  <a:pt x="324945" y="498792"/>
                </a:lnTo>
                <a:cubicBezTo>
                  <a:pt x="274616" y="477932"/>
                  <a:pt x="195442" y="401614"/>
                  <a:pt x="122443" y="298955"/>
                </a:cubicBezTo>
                <a:cubicBezTo>
                  <a:pt x="25111" y="162077"/>
                  <a:pt x="-24383" y="30203"/>
                  <a:pt x="11893" y="4408"/>
                </a:cubicBezTo>
                <a:cubicBezTo>
                  <a:pt x="48168" y="-21387"/>
                  <a:pt x="156479" y="68663"/>
                  <a:pt x="253811" y="205542"/>
                </a:cubicBezTo>
                <a:cubicBezTo>
                  <a:pt x="278144" y="239762"/>
                  <a:pt x="299487" y="273669"/>
                  <a:pt x="317248" y="305683"/>
                </a:cubicBezTo>
                <a:lnTo>
                  <a:pt x="356126" y="387987"/>
                </a:lnTo>
                <a:lnTo>
                  <a:pt x="480517" y="367137"/>
                </a:lnTo>
                <a:cubicBezTo>
                  <a:pt x="563017" y="367137"/>
                  <a:pt x="633803" y="387435"/>
                  <a:pt x="664040" y="41636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9F11124-ADDA-4B8C-9C42-D7D3C79CE230}"/>
              </a:ext>
            </a:extLst>
          </p:cNvPr>
          <p:cNvCxnSpPr/>
          <p:nvPr/>
        </p:nvCxnSpPr>
        <p:spPr>
          <a:xfrm flipV="1">
            <a:off x="8747760" y="5295900"/>
            <a:ext cx="624840" cy="11049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4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2840BFB-2430-4CF4-83AF-8E2C516C5C50}"/>
              </a:ext>
            </a:extLst>
          </p:cNvPr>
          <p:cNvGrpSpPr/>
          <p:nvPr/>
        </p:nvGrpSpPr>
        <p:grpSpPr>
          <a:xfrm>
            <a:off x="-1" y="-1"/>
            <a:ext cx="2282871" cy="6858000"/>
            <a:chOff x="-1" y="-1"/>
            <a:chExt cx="2282871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F01194-99BF-4E44-90A4-39BF5508E084}"/>
                </a:ext>
              </a:extLst>
            </p:cNvPr>
            <p:cNvSpPr/>
            <p:nvPr/>
          </p:nvSpPr>
          <p:spPr>
            <a:xfrm>
              <a:off x="-1" y="-1"/>
              <a:ext cx="213274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8AB4C22-9FA4-4835-AE43-D614A849E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2282871" cy="794479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3E3D5-30B6-420E-8638-AC3470A5F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Диагностические тесты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030D8-35E2-447F-BEC4-370D9A40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278880" cy="48006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650" b="1" i="0" u="none" strike="noStrike" baseline="0" dirty="0">
                <a:solidFill>
                  <a:srgbClr val="42257F"/>
                </a:solidFill>
              </a:rPr>
              <a:t>Chlamydial Diagnostic Tests </a:t>
            </a:r>
            <a:endParaRPr lang="ru-RU" sz="2650" b="1" i="0" u="none" strike="noStrike" baseline="0" dirty="0">
              <a:solidFill>
                <a:srgbClr val="42257F"/>
              </a:solidFill>
            </a:endParaRPr>
          </a:p>
          <a:p>
            <a:r>
              <a:rPr lang="ru-RU" sz="2400" dirty="0"/>
              <a:t>Прямой </a:t>
            </a:r>
            <a:r>
              <a:rPr lang="ru-RU" sz="2400" dirty="0" err="1"/>
              <a:t>иммунофлуоресцентный</a:t>
            </a:r>
            <a:r>
              <a:rPr lang="ru-RU" sz="2400" dirty="0"/>
              <a:t> тест на антитела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CED12D-CC05-4C13-933A-CC63BB83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7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8AB893-CF48-4EB6-A645-BBAE97D1B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3" y="1345634"/>
            <a:ext cx="3881120" cy="2881659"/>
          </a:xfrm>
          <a:prstGeom prst="rect">
            <a:avLst/>
          </a:prstGeom>
        </p:spPr>
      </p:pic>
      <p:pic>
        <p:nvPicPr>
          <p:cNvPr id="2050" name="Picture 2" descr="Pgp3 Antibody Enzyme-Linked Immunosorbent Assay, a Sensitive and Specific  Assay for Seroepidemiological Analysis of Chlamydia trachomatis Infection |  Clinical and Vaccine Immunology">
            <a:extLst>
              <a:ext uri="{FF2B5EF4-FFF2-40B4-BE49-F238E27FC236}">
                <a16:creationId xmlns:a16="http://schemas.microsoft.com/office/drawing/2014/main" id="{01468DF8-9E9C-456B-ADFD-D508CC154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20" y="2970956"/>
            <a:ext cx="4355979" cy="31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608A37-8E10-4438-B3B8-519DB15FF008}"/>
              </a:ext>
            </a:extLst>
          </p:cNvPr>
          <p:cNvSpPr txBox="1"/>
          <p:nvPr/>
        </p:nvSpPr>
        <p:spPr>
          <a:xfrm>
            <a:off x="5804019" y="4409856"/>
            <a:ext cx="6093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/>
              <a:t>Иммуносорбентный</a:t>
            </a:r>
            <a:r>
              <a:rPr lang="ru-RU" sz="2400" dirty="0"/>
              <a:t> анализ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ПЦР-диагностика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Культивирование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E8029C-A226-4A1B-B2C3-CAE214D27404}"/>
              </a:ext>
            </a:extLst>
          </p:cNvPr>
          <p:cNvSpPr txBox="1"/>
          <p:nvPr/>
        </p:nvSpPr>
        <p:spPr>
          <a:xfrm>
            <a:off x="160059" y="6216134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Western </a:t>
            </a:r>
            <a:r>
              <a:rPr lang="ru-RU" dirty="0" err="1"/>
              <a:t>blot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C. </a:t>
            </a:r>
            <a:r>
              <a:rPr lang="ru-RU" dirty="0" err="1"/>
              <a:t>trachomatis-positive</a:t>
            </a:r>
            <a:r>
              <a:rPr lang="ru-RU" dirty="0"/>
              <a:t> </a:t>
            </a:r>
            <a:r>
              <a:rPr lang="ru-RU" dirty="0" err="1"/>
              <a:t>pediatric</a:t>
            </a:r>
            <a:r>
              <a:rPr lang="ru-RU" dirty="0"/>
              <a:t> </a:t>
            </a:r>
            <a:r>
              <a:rPr lang="ru-RU" dirty="0" err="1"/>
              <a:t>sera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11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063D9C-5492-47DD-A99F-FADC9E50A6ED}"/>
              </a:ext>
            </a:extLst>
          </p:cNvPr>
          <p:cNvSpPr/>
          <p:nvPr/>
        </p:nvSpPr>
        <p:spPr>
          <a:xfrm>
            <a:off x="0" y="0"/>
            <a:ext cx="12192000" cy="684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B89921-C50E-4B45-B764-2A9A9FFC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FF5A-F5FE-43C7-BA4E-E8B4504C804F}" type="slidenum">
              <a:rPr lang="ru-RU" smtClean="0"/>
              <a:t>8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4F471DC-0A46-4FFD-BAB2-388E0A09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603"/>
            <a:ext cx="12192000" cy="6040509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68B1CB8-581C-4076-B5E8-B69E93E5CFC6}"/>
              </a:ext>
            </a:extLst>
          </p:cNvPr>
          <p:cNvCxnSpPr>
            <a:cxnSpLocks/>
          </p:cNvCxnSpPr>
          <p:nvPr/>
        </p:nvCxnSpPr>
        <p:spPr>
          <a:xfrm>
            <a:off x="6155690" y="446529"/>
            <a:ext cx="0" cy="8183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363A1EA-800E-4698-8A9D-CDC11C0CF49A}"/>
              </a:ext>
            </a:extLst>
          </p:cNvPr>
          <p:cNvCxnSpPr>
            <a:cxnSpLocks/>
          </p:cNvCxnSpPr>
          <p:nvPr/>
        </p:nvCxnSpPr>
        <p:spPr>
          <a:xfrm>
            <a:off x="7175500" y="358899"/>
            <a:ext cx="3340100" cy="6088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B67548C-C6C1-4857-A239-88EC0E1C3894}"/>
              </a:ext>
            </a:extLst>
          </p:cNvPr>
          <p:cNvCxnSpPr>
            <a:cxnSpLocks/>
          </p:cNvCxnSpPr>
          <p:nvPr/>
        </p:nvCxnSpPr>
        <p:spPr>
          <a:xfrm flipH="1">
            <a:off x="2080260" y="360169"/>
            <a:ext cx="2988946" cy="56375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адпись 2">
            <a:extLst>
              <a:ext uri="{FF2B5EF4-FFF2-40B4-BE49-F238E27FC236}">
                <a16:creationId xmlns:a16="http://schemas.microsoft.com/office/drawing/2014/main" id="{7DD8CC3E-8274-4113-AD68-1175C7CD1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732" y="134177"/>
            <a:ext cx="2756535" cy="374015"/>
          </a:xfrm>
          <a:prstGeom prst="rect">
            <a:avLst/>
          </a:prstGeom>
          <a:solidFill>
            <a:srgbClr val="FF00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Острый конъюнктивит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35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386C5F1-99C6-472D-8BF3-8DFFC13B031D}" vid="{B025FF87-C856-4EFD-8EC4-B2F03FF29D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4175</TotalTime>
  <Words>365</Words>
  <Application>Microsoft Office PowerPoint</Application>
  <PresentationFormat>Широкоэкранный</PresentationFormat>
  <Paragraphs>96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BlinkMacSystemFont</vt:lpstr>
      <vt:lpstr>Calibri</vt:lpstr>
      <vt:lpstr>Cambria</vt:lpstr>
      <vt:lpstr>Helvetica</vt:lpstr>
      <vt:lpstr>Тема1</vt:lpstr>
      <vt:lpstr>Конъюнктивиты</vt:lpstr>
      <vt:lpstr>Вступление</vt:lpstr>
      <vt:lpstr>Конъюнктивиты</vt:lpstr>
      <vt:lpstr>Диагностические тесты</vt:lpstr>
      <vt:lpstr>Диагностические тесты</vt:lpstr>
      <vt:lpstr>Диагностические тесты</vt:lpstr>
      <vt:lpstr>Диагностические тесты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Биохимия фототрансдукции</dc:title>
  <dc:creator>Anna Kravchenko</dc:creator>
  <cp:lastModifiedBy>Anna Kravchenko</cp:lastModifiedBy>
  <cp:revision>213</cp:revision>
  <dcterms:created xsi:type="dcterms:W3CDTF">2021-09-02T09:31:53Z</dcterms:created>
  <dcterms:modified xsi:type="dcterms:W3CDTF">2023-02-27T11:58:34Z</dcterms:modified>
</cp:coreProperties>
</file>