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46"/>
  </p:notesMasterIdLst>
  <p:sldIdLst>
    <p:sldId id="256" r:id="rId2"/>
    <p:sldId id="561" r:id="rId3"/>
    <p:sldId id="562" r:id="rId4"/>
    <p:sldId id="612" r:id="rId5"/>
    <p:sldId id="609" r:id="rId6"/>
    <p:sldId id="614" r:id="rId7"/>
    <p:sldId id="613" r:id="rId8"/>
    <p:sldId id="563" r:id="rId9"/>
    <p:sldId id="615" r:id="rId10"/>
    <p:sldId id="616" r:id="rId11"/>
    <p:sldId id="619" r:id="rId12"/>
    <p:sldId id="645" r:id="rId13"/>
    <p:sldId id="646" r:id="rId14"/>
    <p:sldId id="647" r:id="rId15"/>
    <p:sldId id="625" r:id="rId16"/>
    <p:sldId id="629" r:id="rId17"/>
    <p:sldId id="630" r:id="rId18"/>
    <p:sldId id="581" r:id="rId19"/>
    <p:sldId id="622" r:id="rId20"/>
    <p:sldId id="641" r:id="rId21"/>
    <p:sldId id="623" r:id="rId22"/>
    <p:sldId id="624" r:id="rId23"/>
    <p:sldId id="621" r:id="rId24"/>
    <p:sldId id="618" r:id="rId25"/>
    <p:sldId id="620" r:id="rId26"/>
    <p:sldId id="642" r:id="rId27"/>
    <p:sldId id="596" r:id="rId28"/>
    <p:sldId id="597" r:id="rId29"/>
    <p:sldId id="598" r:id="rId30"/>
    <p:sldId id="656" r:id="rId31"/>
    <p:sldId id="663" r:id="rId32"/>
    <p:sldId id="664" r:id="rId33"/>
    <p:sldId id="665" r:id="rId34"/>
    <p:sldId id="666" r:id="rId35"/>
    <p:sldId id="667" r:id="rId36"/>
    <p:sldId id="668" r:id="rId37"/>
    <p:sldId id="669" r:id="rId38"/>
    <p:sldId id="657" r:id="rId39"/>
    <p:sldId id="658" r:id="rId40"/>
    <p:sldId id="659" r:id="rId41"/>
    <p:sldId id="660" r:id="rId42"/>
    <p:sldId id="661" r:id="rId43"/>
    <p:sldId id="670" r:id="rId44"/>
    <p:sldId id="66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ya Volodyaev" initials="IV" lastIdx="1" clrIdx="0">
    <p:extLst>
      <p:ext uri="{19B8F6BF-5375-455C-9EA6-DF929625EA0E}">
        <p15:presenceInfo xmlns:p15="http://schemas.microsoft.com/office/powerpoint/2012/main" userId="7b1bc542fab1e8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504D"/>
    <a:srgbClr val="00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4434" autoAdjust="0"/>
  </p:normalViewPr>
  <p:slideViewPr>
    <p:cSldViewPr>
      <p:cViewPr>
        <p:scale>
          <a:sx n="50" d="100"/>
          <a:sy n="50" d="100"/>
        </p:scale>
        <p:origin x="1589" y="8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C460C1-E32A-47A3-9A05-70F79AC040B1}" type="doc">
      <dgm:prSet loTypeId="urn:microsoft.com/office/officeart/2008/layout/AscendingPictureAccentProces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1320C8-95AC-49D5-9D50-1741E23D77D9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noFill/>
        <a:ln>
          <a:solidFill>
            <a:schemeClr val="accent5">
              <a:alpha val="30000"/>
            </a:schemeClr>
          </a:solidFill>
        </a:ln>
        <a:effectLst>
          <a:outerShdw blurRad="50800" dist="50800" dir="5400000" algn="ctr" rotWithShape="0">
            <a:schemeClr val="accent5">
              <a:lumMod val="20000"/>
              <a:lumOff val="80000"/>
            </a:schemeClr>
          </a:outerShdw>
        </a:effectLst>
      </dgm:spPr>
      <dgm:t>
        <a:bodyPr/>
        <a:lstStyle/>
        <a:p>
          <a:pPr algn="ctr"/>
          <a:r>
            <a:rPr lang="ru-RU" altLang="ja-JP" sz="2000" i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Грегори Хаус</a:t>
          </a:r>
          <a:endParaRPr lang="ru-RU" sz="20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449910-5527-4CC6-8435-8508EADC5A2E}" type="sibTrans" cxnId="{723A73A8-7781-4927-ABCA-F91C2A9C050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0B213B85-431A-4387-A358-D5BE268CFC1A}" type="parTrans" cxnId="{723A73A8-7781-4927-ABCA-F91C2A9C050B}">
      <dgm:prSet/>
      <dgm:spPr/>
      <dgm:t>
        <a:bodyPr/>
        <a:lstStyle/>
        <a:p>
          <a:endParaRPr lang="ru-RU"/>
        </a:p>
      </dgm:t>
    </dgm:pt>
    <dgm:pt modelId="{1B0879B8-6BB8-4650-938F-6C35865D70CA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bg1">
                <a:alpha val="30000"/>
              </a:schemeClr>
            </a:gs>
            <a:gs pos="50000">
              <a:schemeClr val="accent5">
                <a:lumMod val="20000"/>
                <a:lumOff val="80000"/>
                <a:alpha val="30000"/>
              </a:schemeClr>
            </a:gs>
            <a:gs pos="100000">
              <a:schemeClr val="accent5">
                <a:lumMod val="20000"/>
                <a:lumOff val="80000"/>
                <a:alpha val="30000"/>
              </a:schemeClr>
            </a:gs>
          </a:gsLst>
          <a:lin ang="5400000" scaled="0"/>
        </a:gradFill>
        <a:ln>
          <a:solidFill>
            <a:schemeClr val="accent5">
              <a:alpha val="70000"/>
            </a:schemeClr>
          </a:solidFill>
        </a:ln>
        <a:effectLst>
          <a:outerShdw blurRad="50800" dist="50800" dir="5400000" algn="ctr" rotWithShape="0">
            <a:schemeClr val="accent5">
              <a:lumMod val="20000"/>
              <a:lumOff val="80000"/>
            </a:schemeClr>
          </a:outerShdw>
        </a:effectLst>
      </dgm:spPr>
      <dgm:t>
        <a:bodyPr/>
        <a:lstStyle/>
        <a:p>
          <a:pPr algn="l"/>
          <a:r>
            <a:rPr lang="ru-RU" altLang="ja-JP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«Зачем заканчивать   мединститут если есть </a:t>
          </a:r>
          <a:r>
            <a:rPr lang="en-US" altLang="ja-JP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WI-FI…?</a:t>
          </a:r>
          <a:r>
            <a:rPr lang="ru-RU" altLang="ja-JP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FA0086-C11B-4335-A71A-1BE016DF7B35}" type="sibTrans" cxnId="{77671E2E-427B-4980-ACFC-D0AF3184E8F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E086083F-BF7C-4149-B983-0E3E29ECF425}" type="parTrans" cxnId="{77671E2E-427B-4980-ACFC-D0AF3184E8F4}">
      <dgm:prSet/>
      <dgm:spPr/>
      <dgm:t>
        <a:bodyPr/>
        <a:lstStyle/>
        <a:p>
          <a:endParaRPr lang="ru-RU"/>
        </a:p>
      </dgm:t>
    </dgm:pt>
    <dgm:pt modelId="{59700F53-7262-46A7-993C-190A11F812B1}" type="pres">
      <dgm:prSet presAssocID="{29C460C1-E32A-47A3-9A05-70F79AC040B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2350A73-B5A8-4CE6-91BB-9C35A28B04DD}" type="pres">
      <dgm:prSet presAssocID="{29C460C1-E32A-47A3-9A05-70F79AC040B1}" presName="dot1" presStyleLbl="alignNode1" presStyleIdx="0" presStyleCnt="10" custScaleX="313091" custScaleY="313092" custLinFactX="422734" custLinFactY="-165146" custLinFactNeighborX="500000" custLinFactNeighborY="-200000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5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5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50000"/>
              </a:schemeClr>
            </a:gs>
          </a:gsLst>
          <a:lin ang="5400000" scaled="0"/>
        </a:gradFill>
      </dgm:spPr>
      <dgm:t>
        <a:bodyPr/>
        <a:lstStyle/>
        <a:p>
          <a:endParaRPr lang="ru-RU"/>
        </a:p>
      </dgm:t>
    </dgm:pt>
    <dgm:pt modelId="{0D0B22B4-1BD1-494A-974B-F84D239B45B0}" type="pres">
      <dgm:prSet presAssocID="{29C460C1-E32A-47A3-9A05-70F79AC040B1}" presName="dot2" presStyleLbl="alignNode1" presStyleIdx="1" presStyleCnt="10" custScaleX="513084" custScaleY="519635" custLinFactX="510331" custLinFactY="65740" custLinFactNeighborX="600000" custLinFactNeighborY="100000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7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70000"/>
              </a:schemeClr>
            </a:gs>
          </a:gsLst>
        </a:gradFill>
      </dgm:spPr>
    </dgm:pt>
    <dgm:pt modelId="{DE369DCF-8869-482C-A656-684AAF64DF4B}" type="pres">
      <dgm:prSet presAssocID="{29C460C1-E32A-47A3-9A05-70F79AC040B1}" presName="dot3" presStyleLbl="alignNode1" presStyleIdx="2" presStyleCnt="10" custScaleX="719628" custScaleY="726182" custLinFactX="200000" custLinFactY="313830" custLinFactNeighborX="240189" custLinFactNeighborY="400000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5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5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50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0375CD0A-8882-462C-AAB9-C7C93B0A23D9}" type="pres">
      <dgm:prSet presAssocID="{29C460C1-E32A-47A3-9A05-70F79AC040B1}" presName="dotArrow1" presStyleLbl="alignNode1" presStyleIdx="3" presStyleCnt="10" custScaleX="474710" custScaleY="495694" custLinFactX="600000" custLinFactY="1126643" custLinFactNeighborX="677289" custLinFactNeighborY="1200000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9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9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90000"/>
              </a:schemeClr>
            </a:gs>
          </a:gsLst>
        </a:gradFill>
      </dgm:spPr>
    </dgm:pt>
    <dgm:pt modelId="{F15B6A18-CE50-40F2-96C0-FDE9998343E2}" type="pres">
      <dgm:prSet presAssocID="{29C460C1-E32A-47A3-9A05-70F79AC040B1}" presName="dotArrow2" presStyleLbl="alignNode1" presStyleIdx="4" presStyleCnt="10" custScaleX="231344" custScaleY="239513" custLinFactX="205644" custLinFactY="222537" custLinFactNeighborX="300000" custLinFactNeighborY="300000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3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3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30000"/>
              </a:schemeClr>
            </a:gs>
          </a:gsLst>
        </a:gradFill>
      </dgm:spPr>
    </dgm:pt>
    <dgm:pt modelId="{50B84124-7489-401F-A01B-2057BD646366}" type="pres">
      <dgm:prSet presAssocID="{29C460C1-E32A-47A3-9A05-70F79AC040B1}" presName="dotArrow3" presStyleLbl="alignNode1" presStyleIdx="5" presStyleCnt="10" custScaleX="719630" custScaleY="719630" custLinFactX="100000" custLinFactY="713478" custLinFactNeighborX="103499" custLinFactNeighborY="800000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5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5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50000"/>
              </a:schemeClr>
            </a:gs>
          </a:gsLst>
          <a:lin ang="5400000" scaled="0"/>
        </a:gradFill>
      </dgm:spPr>
    </dgm:pt>
    <dgm:pt modelId="{6F003908-6A25-4452-B2F6-9386C5B2AFCD}" type="pres">
      <dgm:prSet presAssocID="{29C460C1-E32A-47A3-9A05-70F79AC040B1}" presName="dotArrow4" presStyleLbl="alignNode1" presStyleIdx="6" presStyleCnt="10" custScaleX="519637" custScaleY="519635" custLinFactX="500000" custLinFactY="600000" custLinFactNeighborX="589157" custLinFactNeighborY="678958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5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5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50000"/>
              </a:schemeClr>
            </a:gs>
          </a:gsLst>
          <a:lin ang="5400000" scaled="0"/>
        </a:gradFill>
      </dgm:spPr>
    </dgm:pt>
    <dgm:pt modelId="{2AF867D4-7BFF-402C-B4D1-BA78B4889430}" type="pres">
      <dgm:prSet presAssocID="{29C460C1-E32A-47A3-9A05-70F79AC040B1}" presName="dotArrow5" presStyleLbl="alignNode1" presStyleIdx="7" presStyleCnt="10" custScaleX="409816" custScaleY="413087" custLinFactX="204697" custLinFactY="300000" custLinFactNeighborX="300000" custLinFactNeighborY="332984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3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3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30000"/>
              </a:schemeClr>
            </a:gs>
          </a:gsLst>
        </a:gradFill>
      </dgm:spPr>
    </dgm:pt>
    <dgm:pt modelId="{A9AE5E84-5882-44B5-A2AB-D8A56DA4E925}" type="pres">
      <dgm:prSet presAssocID="{29C460C1-E32A-47A3-9A05-70F79AC040B1}" presName="dotArrow6" presStyleLbl="alignNode1" presStyleIdx="8" presStyleCnt="10" custScaleX="306545" custScaleY="306547" custLinFactX="158409" custLinFactY="913496" custLinFactNeighborX="200000" custLinFactNeighborY="1000000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7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70000"/>
              </a:schemeClr>
            </a:gs>
          </a:gsLst>
        </a:gradFill>
      </dgm:spPr>
    </dgm:pt>
    <dgm:pt modelId="{83ED19CD-64E0-4D00-9DCE-E84429A86F04}" type="pres">
      <dgm:prSet presAssocID="{29C460C1-E32A-47A3-9A05-70F79AC040B1}" presName="dotArrow7" presStyleLbl="alignNode1" presStyleIdx="9" presStyleCnt="10" custScaleX="154854" custScaleY="160113" custLinFactX="200000" custLinFactY="287938" custLinFactNeighborX="237472" custLinFactNeighborY="300000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3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3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30000"/>
              </a:schemeClr>
            </a:gs>
          </a:gsLst>
        </a:gradFill>
      </dgm:spPr>
    </dgm:pt>
    <dgm:pt modelId="{2C6890BD-050F-4D44-AF64-AAA9751B93F8}" type="pres">
      <dgm:prSet presAssocID="{DD1320C8-95AC-49D5-9D50-1741E23D77D9}" presName="parTx1" presStyleLbl="node1" presStyleIdx="0" presStyleCnt="2" custScaleX="87922" custScaleY="72264" custLinFactX="8154" custLinFactY="-155551" custLinFactNeighborX="100000" custLinFactNeighborY="-200000"/>
      <dgm:spPr/>
      <dgm:t>
        <a:bodyPr/>
        <a:lstStyle/>
        <a:p>
          <a:endParaRPr lang="ru-RU"/>
        </a:p>
      </dgm:t>
    </dgm:pt>
    <dgm:pt modelId="{9D6E42CA-DCA7-436B-934B-0A199E4F11EA}" type="pres">
      <dgm:prSet presAssocID="{1A449910-5527-4CC6-8435-8508EADC5A2E}" presName="picture1" presStyleCnt="0"/>
      <dgm:spPr/>
    </dgm:pt>
    <dgm:pt modelId="{3370807E-DBC6-471C-A589-477E14AE8AB5}" type="pres">
      <dgm:prSet presAssocID="{1A449910-5527-4CC6-8435-8508EADC5A2E}" presName="imageRepeatNode" presStyleLbl="fgImgPlace1" presStyleIdx="0" presStyleCnt="2" custScaleX="242767" custScaleY="230563" custLinFactNeighborX="-61432" custLinFactNeighborY="22402"/>
      <dgm:spPr/>
      <dgm:t>
        <a:bodyPr/>
        <a:lstStyle/>
        <a:p>
          <a:endParaRPr lang="ru-RU"/>
        </a:p>
      </dgm:t>
    </dgm:pt>
    <dgm:pt modelId="{E2F9083D-A8BC-4058-BF9A-E22184C0F784}" type="pres">
      <dgm:prSet presAssocID="{1B0879B8-6BB8-4650-938F-6C35865D70CA}" presName="parTx2" presStyleLbl="node1" presStyleIdx="1" presStyleCnt="2" custScaleX="130390" custScaleY="194878" custLinFactY="-100000" custLinFactNeighborX="-55239" custLinFactNeighborY="-150383"/>
      <dgm:spPr/>
      <dgm:t>
        <a:bodyPr/>
        <a:lstStyle/>
        <a:p>
          <a:endParaRPr lang="ru-RU"/>
        </a:p>
      </dgm:t>
    </dgm:pt>
    <dgm:pt modelId="{FB91ED68-58BD-4A5A-ABA6-9605A0076446}" type="pres">
      <dgm:prSet presAssocID="{4FFA0086-C11B-4335-A71A-1BE016DF7B35}" presName="picture2" presStyleCnt="0"/>
      <dgm:spPr/>
    </dgm:pt>
    <dgm:pt modelId="{4BFC3145-FA0C-43DD-B482-5F83F0680897}" type="pres">
      <dgm:prSet presAssocID="{4FFA0086-C11B-4335-A71A-1BE016DF7B35}" presName="imageRepeatNode" presStyleLbl="fgImgPlace1" presStyleIdx="1" presStyleCnt="2" custScaleX="182619" custScaleY="182623" custLinFactX="100000" custLinFactY="7260" custLinFactNeighborX="133240" custLinFactNeighborY="100000"/>
      <dgm:spPr/>
      <dgm:t>
        <a:bodyPr/>
        <a:lstStyle/>
        <a:p>
          <a:endParaRPr lang="ru-RU"/>
        </a:p>
      </dgm:t>
    </dgm:pt>
  </dgm:ptLst>
  <dgm:cxnLst>
    <dgm:cxn modelId="{9317BB52-AB3F-4A1D-B5AD-C266AB67EC3B}" type="presOf" srcId="{1B0879B8-6BB8-4650-938F-6C35865D70CA}" destId="{E2F9083D-A8BC-4058-BF9A-E22184C0F784}" srcOrd="0" destOrd="0" presId="urn:microsoft.com/office/officeart/2008/layout/AscendingPictureAccentProcess"/>
    <dgm:cxn modelId="{77671E2E-427B-4980-ACFC-D0AF3184E8F4}" srcId="{29C460C1-E32A-47A3-9A05-70F79AC040B1}" destId="{1B0879B8-6BB8-4650-938F-6C35865D70CA}" srcOrd="1" destOrd="0" parTransId="{E086083F-BF7C-4149-B983-0E3E29ECF425}" sibTransId="{4FFA0086-C11B-4335-A71A-1BE016DF7B35}"/>
    <dgm:cxn modelId="{CBD48B79-8D35-41AB-B413-B3AFEA0889E9}" type="presOf" srcId="{4FFA0086-C11B-4335-A71A-1BE016DF7B35}" destId="{4BFC3145-FA0C-43DD-B482-5F83F0680897}" srcOrd="0" destOrd="0" presId="urn:microsoft.com/office/officeart/2008/layout/AscendingPictureAccentProcess"/>
    <dgm:cxn modelId="{5B829CFA-79C4-40DF-87F5-742EEFBEBE6C}" type="presOf" srcId="{DD1320C8-95AC-49D5-9D50-1741E23D77D9}" destId="{2C6890BD-050F-4D44-AF64-AAA9751B93F8}" srcOrd="0" destOrd="0" presId="urn:microsoft.com/office/officeart/2008/layout/AscendingPictureAccentProcess"/>
    <dgm:cxn modelId="{723A73A8-7781-4927-ABCA-F91C2A9C050B}" srcId="{29C460C1-E32A-47A3-9A05-70F79AC040B1}" destId="{DD1320C8-95AC-49D5-9D50-1741E23D77D9}" srcOrd="0" destOrd="0" parTransId="{0B213B85-431A-4387-A358-D5BE268CFC1A}" sibTransId="{1A449910-5527-4CC6-8435-8508EADC5A2E}"/>
    <dgm:cxn modelId="{504F9FA1-7934-4193-860B-45907B230471}" type="presOf" srcId="{1A449910-5527-4CC6-8435-8508EADC5A2E}" destId="{3370807E-DBC6-471C-A589-477E14AE8AB5}" srcOrd="0" destOrd="0" presId="urn:microsoft.com/office/officeart/2008/layout/AscendingPictureAccentProcess"/>
    <dgm:cxn modelId="{1E7E7285-F8A2-4DA5-BDC2-0829EBC9F7B2}" type="presOf" srcId="{29C460C1-E32A-47A3-9A05-70F79AC040B1}" destId="{59700F53-7262-46A7-993C-190A11F812B1}" srcOrd="0" destOrd="0" presId="urn:microsoft.com/office/officeart/2008/layout/AscendingPictureAccentProcess"/>
    <dgm:cxn modelId="{DFF82A2D-C0C1-4B96-9301-46F8106A3664}" type="presParOf" srcId="{59700F53-7262-46A7-993C-190A11F812B1}" destId="{F2350A73-B5A8-4CE6-91BB-9C35A28B04DD}" srcOrd="0" destOrd="0" presId="urn:microsoft.com/office/officeart/2008/layout/AscendingPictureAccentProcess"/>
    <dgm:cxn modelId="{D155E8D3-4F3B-4243-81D6-D368AF10E9A6}" type="presParOf" srcId="{59700F53-7262-46A7-993C-190A11F812B1}" destId="{0D0B22B4-1BD1-494A-974B-F84D239B45B0}" srcOrd="1" destOrd="0" presId="urn:microsoft.com/office/officeart/2008/layout/AscendingPictureAccentProcess"/>
    <dgm:cxn modelId="{6CAEF0BB-AE80-4F05-A76E-ABFD123B50FA}" type="presParOf" srcId="{59700F53-7262-46A7-993C-190A11F812B1}" destId="{DE369DCF-8869-482C-A656-684AAF64DF4B}" srcOrd="2" destOrd="0" presId="urn:microsoft.com/office/officeart/2008/layout/AscendingPictureAccentProcess"/>
    <dgm:cxn modelId="{983E1D8B-F2C8-4EB5-B9B8-1F24F3C299A3}" type="presParOf" srcId="{59700F53-7262-46A7-993C-190A11F812B1}" destId="{0375CD0A-8882-462C-AAB9-C7C93B0A23D9}" srcOrd="3" destOrd="0" presId="urn:microsoft.com/office/officeart/2008/layout/AscendingPictureAccentProcess"/>
    <dgm:cxn modelId="{B74F49E3-3AD7-4AB1-BC0D-F04BAA77C65D}" type="presParOf" srcId="{59700F53-7262-46A7-993C-190A11F812B1}" destId="{F15B6A18-CE50-40F2-96C0-FDE9998343E2}" srcOrd="4" destOrd="0" presId="urn:microsoft.com/office/officeart/2008/layout/AscendingPictureAccentProcess"/>
    <dgm:cxn modelId="{913E12D2-A709-45B6-9C58-444B59C50E36}" type="presParOf" srcId="{59700F53-7262-46A7-993C-190A11F812B1}" destId="{50B84124-7489-401F-A01B-2057BD646366}" srcOrd="5" destOrd="0" presId="urn:microsoft.com/office/officeart/2008/layout/AscendingPictureAccentProcess"/>
    <dgm:cxn modelId="{68F61B45-DC91-44C3-9770-4DF041AFF692}" type="presParOf" srcId="{59700F53-7262-46A7-993C-190A11F812B1}" destId="{6F003908-6A25-4452-B2F6-9386C5B2AFCD}" srcOrd="6" destOrd="0" presId="urn:microsoft.com/office/officeart/2008/layout/AscendingPictureAccentProcess"/>
    <dgm:cxn modelId="{A533E7B3-AA28-4A9C-9E97-A9E5E2B87882}" type="presParOf" srcId="{59700F53-7262-46A7-993C-190A11F812B1}" destId="{2AF867D4-7BFF-402C-B4D1-BA78B4889430}" srcOrd="7" destOrd="0" presId="urn:microsoft.com/office/officeart/2008/layout/AscendingPictureAccentProcess"/>
    <dgm:cxn modelId="{713B49B4-460D-48EB-9629-F9981E7C1DF5}" type="presParOf" srcId="{59700F53-7262-46A7-993C-190A11F812B1}" destId="{A9AE5E84-5882-44B5-A2AB-D8A56DA4E925}" srcOrd="8" destOrd="0" presId="urn:microsoft.com/office/officeart/2008/layout/AscendingPictureAccentProcess"/>
    <dgm:cxn modelId="{E2C572A7-5CA0-4BFC-A0B4-B4341E1FC615}" type="presParOf" srcId="{59700F53-7262-46A7-993C-190A11F812B1}" destId="{83ED19CD-64E0-4D00-9DCE-E84429A86F04}" srcOrd="9" destOrd="0" presId="urn:microsoft.com/office/officeart/2008/layout/AscendingPictureAccentProcess"/>
    <dgm:cxn modelId="{7395AD85-8A3A-4284-9DCF-4096AC31AC22}" type="presParOf" srcId="{59700F53-7262-46A7-993C-190A11F812B1}" destId="{2C6890BD-050F-4D44-AF64-AAA9751B93F8}" srcOrd="10" destOrd="0" presId="urn:microsoft.com/office/officeart/2008/layout/AscendingPictureAccentProcess"/>
    <dgm:cxn modelId="{3E9DB3C5-94D8-4930-9A93-F301DD5FF685}" type="presParOf" srcId="{59700F53-7262-46A7-993C-190A11F812B1}" destId="{9D6E42CA-DCA7-436B-934B-0A199E4F11EA}" srcOrd="11" destOrd="0" presId="urn:microsoft.com/office/officeart/2008/layout/AscendingPictureAccentProcess"/>
    <dgm:cxn modelId="{8E1E07AE-A6D3-4AB5-8727-2F1AE11FEEB2}" type="presParOf" srcId="{9D6E42CA-DCA7-436B-934B-0A199E4F11EA}" destId="{3370807E-DBC6-471C-A589-477E14AE8AB5}" srcOrd="0" destOrd="0" presId="urn:microsoft.com/office/officeart/2008/layout/AscendingPictureAccentProcess"/>
    <dgm:cxn modelId="{2A912708-DA60-4F65-9E40-6971CEF4203B}" type="presParOf" srcId="{59700F53-7262-46A7-993C-190A11F812B1}" destId="{E2F9083D-A8BC-4058-BF9A-E22184C0F784}" srcOrd="12" destOrd="0" presId="urn:microsoft.com/office/officeart/2008/layout/AscendingPictureAccentProcess"/>
    <dgm:cxn modelId="{A818EF5B-ABF4-4AE0-9A86-D7701DD8F7F9}" type="presParOf" srcId="{59700F53-7262-46A7-993C-190A11F812B1}" destId="{FB91ED68-58BD-4A5A-ABA6-9605A0076446}" srcOrd="13" destOrd="0" presId="urn:microsoft.com/office/officeart/2008/layout/AscendingPictureAccentProcess"/>
    <dgm:cxn modelId="{CB4B1A1A-EB18-4A79-AFCF-7C71ECC66F7B}" type="presParOf" srcId="{FB91ED68-58BD-4A5A-ABA6-9605A0076446}" destId="{4BFC3145-FA0C-43DD-B482-5F83F068089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50A73-B5A8-4CE6-91BB-9C35A28B04DD}">
      <dsp:nvSpPr>
        <dsp:cNvPr id="0" name=""/>
        <dsp:cNvSpPr/>
      </dsp:nvSpPr>
      <dsp:spPr>
        <a:xfrm>
          <a:off x="5023381" y="2448272"/>
          <a:ext cx="436614" cy="4366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5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5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5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0B22B4-1BD1-494A-974B-F84D239B45B0}">
      <dsp:nvSpPr>
        <dsp:cNvPr id="0" name=""/>
        <dsp:cNvSpPr/>
      </dsp:nvSpPr>
      <dsp:spPr>
        <a:xfrm>
          <a:off x="5023381" y="3240361"/>
          <a:ext cx="715510" cy="7246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7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7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369DCF-8869-482C-A656-684AAF64DF4B}">
      <dsp:nvSpPr>
        <dsp:cNvPr id="0" name=""/>
        <dsp:cNvSpPr/>
      </dsp:nvSpPr>
      <dsp:spPr>
        <a:xfrm>
          <a:off x="3799245" y="4030163"/>
          <a:ext cx="1003541" cy="10126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5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5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75CD0A-8882-462C-AAB9-C7C93B0A23D9}">
      <dsp:nvSpPr>
        <dsp:cNvPr id="0" name=""/>
        <dsp:cNvSpPr/>
      </dsp:nvSpPr>
      <dsp:spPr>
        <a:xfrm>
          <a:off x="5311414" y="4104456"/>
          <a:ext cx="661996" cy="6912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9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9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9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5B6A18-CE50-40F2-96C0-FDE9998343E2}">
      <dsp:nvSpPr>
        <dsp:cNvPr id="0" name=""/>
        <dsp:cNvSpPr/>
      </dsp:nvSpPr>
      <dsp:spPr>
        <a:xfrm>
          <a:off x="4591333" y="1656183"/>
          <a:ext cx="322615" cy="3340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3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3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3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B84124-7489-401F-A01B-2057BD646366}">
      <dsp:nvSpPr>
        <dsp:cNvPr id="0" name=""/>
        <dsp:cNvSpPr/>
      </dsp:nvSpPr>
      <dsp:spPr>
        <a:xfrm>
          <a:off x="4015270" y="2592288"/>
          <a:ext cx="1003544" cy="100354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5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5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5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003908-6A25-4452-B2F6-9386C5B2AFCD}">
      <dsp:nvSpPr>
        <dsp:cNvPr id="0" name=""/>
        <dsp:cNvSpPr/>
      </dsp:nvSpPr>
      <dsp:spPr>
        <a:xfrm>
          <a:off x="5575544" y="2515714"/>
          <a:ext cx="724648" cy="7246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5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5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5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F867D4-7BFF-402C-B4D1-BA78B4889430}">
      <dsp:nvSpPr>
        <dsp:cNvPr id="0" name=""/>
        <dsp:cNvSpPr/>
      </dsp:nvSpPr>
      <dsp:spPr>
        <a:xfrm>
          <a:off x="5023381" y="1800199"/>
          <a:ext cx="571500" cy="5760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3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3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3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AE5E84-5882-44B5-A2AB-D8A56DA4E925}">
      <dsp:nvSpPr>
        <dsp:cNvPr id="0" name=""/>
        <dsp:cNvSpPr/>
      </dsp:nvSpPr>
      <dsp:spPr>
        <a:xfrm>
          <a:off x="4519326" y="3672409"/>
          <a:ext cx="427485" cy="4274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7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7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ED19CD-64E0-4D00-9DCE-E84429A86F04}">
      <dsp:nvSpPr>
        <dsp:cNvPr id="0" name=""/>
        <dsp:cNvSpPr/>
      </dsp:nvSpPr>
      <dsp:spPr>
        <a:xfrm>
          <a:off x="4735350" y="2160240"/>
          <a:ext cx="215948" cy="2232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3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30000"/>
              </a:schemeClr>
            </a:gs>
            <a:gs pos="100000">
              <a:schemeClr val="accent1">
                <a:hueOff val="0"/>
                <a:satOff val="0"/>
                <a:lumOff val="0"/>
                <a:lumMod val="99000"/>
                <a:satMod val="120000"/>
                <a:shade val="78000"/>
                <a:alpha val="3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6890BD-050F-4D44-AF64-AAA9751B93F8}">
      <dsp:nvSpPr>
        <dsp:cNvPr id="0" name=""/>
        <dsp:cNvSpPr/>
      </dsp:nvSpPr>
      <dsp:spPr>
        <a:xfrm>
          <a:off x="6320041" y="1224135"/>
          <a:ext cx="2644446" cy="582996"/>
        </a:xfrm>
        <a:prstGeom prst="roundRect">
          <a:avLst/>
        </a:prstGeom>
        <a:noFill/>
        <a:ln w="9525" cap="flat" cmpd="sng" algn="ctr">
          <a:solidFill>
            <a:schemeClr val="accent5">
              <a:alpha val="30000"/>
            </a:schemeClr>
          </a:solidFill>
          <a:prstDash val="solid"/>
        </a:ln>
        <a:effectLst>
          <a:outerShdw blurRad="50800" dist="50800" dir="5400000" algn="ctr" rotWithShape="0">
            <a:schemeClr val="accent5">
              <a:lumMod val="20000"/>
              <a:lumOff val="80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36634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ja-JP" sz="2000" i="1" kern="1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Грегори Хаус</a:t>
          </a:r>
          <a:endParaRPr lang="ru-RU" sz="20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48501" y="1252595"/>
        <a:ext cx="2587526" cy="526076"/>
      </dsp:txXfrm>
    </dsp:sp>
    <dsp:sp modelId="{3370807E-DBC6-471C-A589-477E14AE8AB5}">
      <dsp:nvSpPr>
        <dsp:cNvPr id="0" name=""/>
        <dsp:cNvSpPr/>
      </dsp:nvSpPr>
      <dsp:spPr>
        <a:xfrm>
          <a:off x="342865" y="2592292"/>
          <a:ext cx="3385454" cy="321505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2F9083D-A8BC-4058-BF9A-E22184C0F784}">
      <dsp:nvSpPr>
        <dsp:cNvPr id="0" name=""/>
        <dsp:cNvSpPr/>
      </dsp:nvSpPr>
      <dsp:spPr>
        <a:xfrm>
          <a:off x="2181738" y="0"/>
          <a:ext cx="3921764" cy="1572196"/>
        </a:xfrm>
        <a:prstGeom prst="roundRect">
          <a:avLst/>
        </a:prstGeom>
        <a:gradFill rotWithShape="0">
          <a:gsLst>
            <a:gs pos="0">
              <a:schemeClr val="bg1">
                <a:alpha val="30000"/>
              </a:schemeClr>
            </a:gs>
            <a:gs pos="50000">
              <a:schemeClr val="accent5">
                <a:lumMod val="20000"/>
                <a:lumOff val="80000"/>
                <a:alpha val="30000"/>
              </a:schemeClr>
            </a:gs>
            <a:gs pos="100000">
              <a:schemeClr val="accent5">
                <a:lumMod val="20000"/>
                <a:lumOff val="80000"/>
                <a:alpha val="3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alpha val="70000"/>
            </a:schemeClr>
          </a:solidFill>
          <a:prstDash val="solid"/>
        </a:ln>
        <a:effectLst>
          <a:outerShdw blurRad="50800" dist="50800" dir="5400000" algn="ctr" rotWithShape="0">
            <a:schemeClr val="accent5">
              <a:lumMod val="20000"/>
              <a:lumOff val="80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36634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ja-JP" sz="25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«Зачем заканчивать   мединститут если есть </a:t>
          </a:r>
          <a:r>
            <a:rPr lang="en-US" altLang="ja-JP" sz="25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WI-FI…?</a:t>
          </a:r>
          <a:r>
            <a:rPr lang="ru-RU" altLang="ja-JP" sz="25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25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486" y="76748"/>
        <a:ext cx="3768268" cy="1418700"/>
      </dsp:txXfrm>
    </dsp:sp>
    <dsp:sp modelId="{4BFC3145-FA0C-43DD-B482-5F83F0680897}">
      <dsp:nvSpPr>
        <dsp:cNvPr id="0" name=""/>
        <dsp:cNvSpPr/>
      </dsp:nvSpPr>
      <dsp:spPr>
        <a:xfrm>
          <a:off x="6142791" y="2531836"/>
          <a:ext cx="2546673" cy="25465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9D312-ACC1-46ED-8106-45FB900406AB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53C8A-D1A0-454C-AA1C-C2B5334BD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28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53C8A-D1A0-454C-AA1C-C2B5334BD80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7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>
                <a:latin typeface="Arial Cyr" panose="020B0604020202020204" pitchFamily="34" charset="0"/>
                <a:ea typeface="ＭＳ Ｐゴシック" panose="020B0600070205080204" pitchFamily="34" charset="-128"/>
              </a:rPr>
              <a:t>Контролируемое исследование – клиническое исследование сравнения действия  неизученного лексредства  с общепризнанной терапией</a:t>
            </a:r>
          </a:p>
          <a:p>
            <a:r>
              <a:rPr lang="ru-RU" smtClean="0">
                <a:latin typeface="Arial Cyr" panose="020B0604020202020204" pitchFamily="34" charset="0"/>
                <a:ea typeface="ＭＳ Ｐゴシック" panose="020B0600070205080204" pitchFamily="34" charset="-128"/>
              </a:rPr>
              <a:t>Рандомизация – случайное распределение пациентов</a:t>
            </a:r>
          </a:p>
        </p:txBody>
      </p:sp>
      <p:sp>
        <p:nvSpPr>
          <p:cNvPr id="69635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2D5202-0A0C-43E7-8FF7-0064A2F1810E}" type="slidenum">
              <a:rPr lang="ru-RU" sz="1200">
                <a:latin typeface="Arial Cyr" panose="020B0604020202020204" pitchFamily="34" charset="0"/>
              </a:rPr>
              <a:pPr/>
              <a:t>40</a:t>
            </a:fld>
            <a:endParaRPr lang="ru-RU" sz="1200">
              <a:latin typeface="Arial Cy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24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63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73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84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0B07A-2AE5-4494-911B-B289647BB4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3580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8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3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66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96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0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5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3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228-F991-4BE0-859E-36C5523E6FE1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0370-B5E7-4C5D-B545-95F270461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7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8A498-7352-444C-A78D-A963F8A28400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E32D7-3762-47D8-8EAD-FCB6851851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11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shre.eu/" TargetMode="External"/><Relationship Id="rId3" Type="http://schemas.openxmlformats.org/officeDocument/2006/relationships/hyperlink" Target="http://www.tripdatabase.com/" TargetMode="External"/><Relationship Id="rId7" Type="http://schemas.openxmlformats.org/officeDocument/2006/relationships/hyperlink" Target="http://www.asrm.org/" TargetMode="External"/><Relationship Id="rId2" Type="http://schemas.openxmlformats.org/officeDocument/2006/relationships/hyperlink" Target="http://www.pubmed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phascientists.org/wb/index.php" TargetMode="External"/><Relationship Id="rId5" Type="http://schemas.openxmlformats.org/officeDocument/2006/relationships/hyperlink" Target="http://www.who.int/publications/guidelines" TargetMode="External"/><Relationship Id="rId10" Type="http://schemas.microsoft.com/office/2007/relationships/hdphoto" Target="../media/hdphoto2.wdp"/><Relationship Id="rId4" Type="http://schemas.openxmlformats.org/officeDocument/2006/relationships/hyperlink" Target="http://www.theococyranelibrary.com/" TargetMode="Externa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187220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ts val="2000"/>
              </a:spcBef>
            </a:pPr>
            <a:r>
              <a:rPr lang="ru-RU" sz="7200" b="1" cap="all" dirty="0" smtClean="0">
                <a:solidFill>
                  <a:srgbClr val="0070C0"/>
                </a:solidFill>
              </a:rPr>
              <a:t>Доказательства</a:t>
            </a:r>
            <a:br>
              <a:rPr lang="ru-RU" sz="7200" b="1" cap="all" dirty="0" smtClean="0">
                <a:solidFill>
                  <a:srgbClr val="0070C0"/>
                </a:solidFill>
              </a:rPr>
            </a:br>
            <a:r>
              <a:rPr lang="ru-RU" sz="4800" b="1" dirty="0" smtClean="0"/>
              <a:t>и</a:t>
            </a:r>
            <a:r>
              <a:rPr lang="ru-RU" b="1" dirty="0" smtClean="0"/>
              <a:t> </a:t>
            </a:r>
            <a:r>
              <a:rPr lang="ru-RU" sz="7200" b="1" cap="all" dirty="0" smtClean="0">
                <a:solidFill>
                  <a:srgbClr val="0070C0"/>
                </a:solidFill>
              </a:rPr>
              <a:t>опровержения</a:t>
            </a:r>
            <a:endParaRPr lang="en-US" sz="4800" b="1" cap="all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238328"/>
            <a:ext cx="8424936" cy="22231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2800" dirty="0" smtClean="0">
                <a:solidFill>
                  <a:srgbClr val="0070C0"/>
                </a:solidFill>
              </a:rPr>
              <a:t>Володяев </a:t>
            </a:r>
            <a:r>
              <a:rPr lang="ru-RU" sz="2800" dirty="0">
                <a:solidFill>
                  <a:srgbClr val="0070C0"/>
                </a:solidFill>
              </a:rPr>
              <a:t>Илья Владимирович</a:t>
            </a:r>
            <a:endParaRPr lang="en-US" sz="28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2000" dirty="0">
                <a:solidFill>
                  <a:srgbClr val="0070C0"/>
                </a:solidFill>
              </a:rPr>
              <a:t>Э</a:t>
            </a:r>
            <a:r>
              <a:rPr lang="ru-RU" sz="2000" dirty="0" smtClean="0">
                <a:solidFill>
                  <a:srgbClr val="0070C0"/>
                </a:solidFill>
              </a:rPr>
              <a:t>мбриолог, к.б.н.,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клиника </a:t>
            </a:r>
            <a:r>
              <a:rPr lang="en-US" sz="2000" dirty="0" smtClean="0">
                <a:solidFill>
                  <a:srgbClr val="0070C0"/>
                </a:solidFill>
              </a:rPr>
              <a:t>EMC</a:t>
            </a:r>
            <a:r>
              <a:rPr lang="ru-RU" sz="2000" dirty="0" smtClean="0">
                <a:solidFill>
                  <a:srgbClr val="0070C0"/>
                </a:solidFill>
              </a:rPr>
              <a:t>, г. Москва 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ст.н.с</a:t>
            </a:r>
            <a:r>
              <a:rPr lang="ru-RU" sz="2000" dirty="0" smtClean="0">
                <a:solidFill>
                  <a:srgbClr val="0070C0"/>
                </a:solidFill>
              </a:rPr>
              <a:t>. каф. эмбриологии Биол. ф-та МГУ</a:t>
            </a:r>
            <a:endParaRPr lang="en-US" sz="20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2000" dirty="0" smtClean="0">
                <a:solidFill>
                  <a:srgbClr val="0070C0"/>
                </a:solidFill>
              </a:rPr>
              <a:t>ivolodyaev@gmail.com</a:t>
            </a:r>
            <a:endParaRPr lang="ru-RU" sz="2000" dirty="0" smtClean="0">
              <a:solidFill>
                <a:srgbClr val="0070C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504" y="2204864"/>
            <a:ext cx="8928992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4000"/>
              </a:spcBef>
            </a:pPr>
            <a:r>
              <a:rPr lang="ru-RU" sz="4800" b="1" dirty="0"/>
              <a:t>о типах </a:t>
            </a:r>
            <a:r>
              <a:rPr lang="ru-RU" sz="4800" b="1" dirty="0" smtClean="0"/>
              <a:t>публикаций,</a:t>
            </a:r>
            <a:br>
              <a:rPr lang="ru-RU" sz="4800" b="1" dirty="0" smtClean="0"/>
            </a:br>
            <a:r>
              <a:rPr lang="ru-RU" sz="4800" b="1" dirty="0" smtClean="0"/>
              <a:t>их </a:t>
            </a:r>
            <a:r>
              <a:rPr lang="ru-RU" sz="4800" b="1" dirty="0"/>
              <a:t>сильных и слабых </a:t>
            </a:r>
            <a:r>
              <a:rPr lang="ru-RU" sz="4800" b="1" dirty="0" smtClean="0"/>
              <a:t>сторонах</a:t>
            </a:r>
            <a:br>
              <a:rPr lang="ru-RU" sz="4800" b="1" dirty="0" smtClean="0"/>
            </a:br>
            <a:r>
              <a:rPr lang="ru-RU" sz="4800" b="1" dirty="0" smtClean="0"/>
              <a:t>и том,</a:t>
            </a:r>
            <a:br>
              <a:rPr lang="ru-RU" sz="4800" b="1" dirty="0" smtClean="0"/>
            </a:br>
            <a:r>
              <a:rPr lang="ru-RU" sz="4800" b="1" dirty="0" smtClean="0"/>
              <a:t>зачем </a:t>
            </a:r>
            <a:r>
              <a:rPr lang="ru-RU" sz="4800" b="1" dirty="0"/>
              <a:t>все это нужно врачу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6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6926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err="1" smtClean="0">
                <a:solidFill>
                  <a:srgbClr val="0070C0"/>
                </a:solidFill>
              </a:rPr>
              <a:t>Когортные</a:t>
            </a:r>
            <a:r>
              <a:rPr lang="ru-RU" sz="4000" b="1" dirty="0" smtClean="0">
                <a:solidFill>
                  <a:srgbClr val="0070C0"/>
                </a:solidFill>
              </a:rPr>
              <a:t> исследования</a:t>
            </a:r>
            <a:endParaRPr lang="ru-RU" sz="4000" b="1" dirty="0">
              <a:solidFill>
                <a:srgbClr val="0070C0"/>
              </a:solidFill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1078" y="836712"/>
            <a:ext cx="9088438" cy="5688013"/>
            <a:chOff x="8" y="618"/>
            <a:chExt cx="5725" cy="3583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8" y="618"/>
              <a:ext cx="5725" cy="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" y="618"/>
              <a:ext cx="5731" cy="3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72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6926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err="1" smtClean="0">
                <a:solidFill>
                  <a:srgbClr val="0070C0"/>
                </a:solidFill>
              </a:rPr>
              <a:t>Когортные</a:t>
            </a:r>
            <a:r>
              <a:rPr lang="ru-RU" sz="4000" b="1" dirty="0" smtClean="0">
                <a:solidFill>
                  <a:srgbClr val="0070C0"/>
                </a:solidFill>
              </a:rPr>
              <a:t> исследования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0" y="692696"/>
            <a:ext cx="9144000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460" y="1556535"/>
            <a:ext cx="7056784" cy="53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3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6926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solidFill>
                  <a:srgbClr val="0070C0"/>
                </a:solidFill>
              </a:rPr>
              <a:t>RCT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476672"/>
            <a:ext cx="8733656" cy="619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Полный дизайн исследования</a:t>
            </a:r>
          </a:p>
          <a:p>
            <a:pPr lvl="1">
              <a:lnSpc>
                <a:spcPct val="90000"/>
              </a:lnSpc>
              <a:defRPr/>
            </a:pPr>
            <a:r>
              <a:rPr lang="ru-RU" dirty="0">
                <a:latin typeface="+mj-lt"/>
                <a:ea typeface="+mj-ea"/>
                <a:cs typeface="+mj-cs"/>
              </a:rPr>
              <a:t>Включение / исключение</a:t>
            </a:r>
            <a:br>
              <a:rPr lang="ru-RU" dirty="0">
                <a:latin typeface="+mj-lt"/>
                <a:ea typeface="+mj-ea"/>
                <a:cs typeface="+mj-cs"/>
              </a:rPr>
            </a:br>
            <a:r>
              <a:rPr lang="ru-RU" dirty="0">
                <a:latin typeface="+mj-lt"/>
                <a:ea typeface="+mj-ea"/>
                <a:cs typeface="+mj-cs"/>
              </a:rPr>
              <a:t>(возраст, диагноз, сопутствующие состояния)</a:t>
            </a:r>
          </a:p>
          <a:p>
            <a:pPr lvl="1">
              <a:lnSpc>
                <a:spcPct val="90000"/>
              </a:lnSpc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Обязательно – группы сравнения (контроль)</a:t>
            </a:r>
          </a:p>
          <a:p>
            <a:pPr lvl="1">
              <a:lnSpc>
                <a:spcPct val="90000"/>
              </a:lnSpc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Если можно – слепое (и для пациента, и для врача)</a:t>
            </a:r>
          </a:p>
          <a:p>
            <a:pPr lvl="1">
              <a:lnSpc>
                <a:spcPct val="90000"/>
              </a:lnSpc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Расчет необходимого объема выборок</a:t>
            </a:r>
          </a:p>
          <a:p>
            <a:pPr lvl="1">
              <a:lnSpc>
                <a:spcPct val="90000"/>
              </a:lnSpc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Этический комитет, регистрация в реестре</a:t>
            </a:r>
          </a:p>
          <a:p>
            <a:pPr>
              <a:lnSpc>
                <a:spcPct val="90000"/>
              </a:lnSpc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«Фильтр на входе»</a:t>
            </a:r>
          </a:p>
          <a:p>
            <a:pPr>
              <a:lnSpc>
                <a:spcPct val="90000"/>
              </a:lnSpc>
              <a:defRPr/>
            </a:pPr>
            <a:r>
              <a:rPr lang="ru-RU" dirty="0" smtClean="0"/>
              <a:t>Согласие пациента</a:t>
            </a:r>
          </a:p>
          <a:p>
            <a:pPr>
              <a:lnSpc>
                <a:spcPct val="90000"/>
              </a:lnSpc>
              <a:defRPr/>
            </a:pPr>
            <a:r>
              <a:rPr lang="ru-RU" dirty="0" smtClean="0"/>
              <a:t>Рандомизация между ветвями исследования</a:t>
            </a:r>
            <a:endParaRPr lang="ru-RU" dirty="0"/>
          </a:p>
          <a:p>
            <a:pPr lvl="1">
              <a:lnSpc>
                <a:spcPct val="90000"/>
              </a:lnSpc>
              <a:defRPr/>
            </a:pPr>
            <a:r>
              <a:rPr lang="ru-RU" dirty="0" smtClean="0"/>
              <a:t>Никаких «наборов по очереди» и пр.</a:t>
            </a:r>
          </a:p>
          <a:p>
            <a:pPr lvl="1">
              <a:lnSpc>
                <a:spcPct val="90000"/>
              </a:lnSpc>
              <a:defRPr/>
            </a:pPr>
            <a:r>
              <a:rPr lang="ru-RU" dirty="0" smtClean="0"/>
              <a:t>Только генераторы случайных чисел</a:t>
            </a:r>
            <a:endParaRPr lang="ru-RU" dirty="0"/>
          </a:p>
          <a:p>
            <a:pPr>
              <a:lnSpc>
                <a:spcPct val="90000"/>
              </a:lnSpc>
              <a:defRPr/>
            </a:pPr>
            <a:r>
              <a:rPr lang="ru-RU" dirty="0"/>
              <a:t>Анализ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76277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6926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solidFill>
                  <a:srgbClr val="0070C0"/>
                </a:solidFill>
              </a:rPr>
              <a:t>RCT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7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90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33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76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19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2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05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48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91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934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77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220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63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06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49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792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935" y="719070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 rot="8505440">
            <a:off x="2156929" y="1940623"/>
            <a:ext cx="1380205" cy="403888"/>
          </a:xfrm>
          <a:prstGeom prst="rightArrow">
            <a:avLst>
              <a:gd name="adj1" fmla="val 42168"/>
              <a:gd name="adj2" fmla="val 1638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4161391" y="1894911"/>
            <a:ext cx="792088" cy="403888"/>
          </a:xfrm>
          <a:prstGeom prst="rightArrow">
            <a:avLst>
              <a:gd name="adj1" fmla="val 42168"/>
              <a:gd name="adj2" fmla="val 1638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998603">
            <a:off x="5587838" y="1937753"/>
            <a:ext cx="1508235" cy="403888"/>
          </a:xfrm>
          <a:prstGeom prst="rightArrow">
            <a:avLst>
              <a:gd name="adj1" fmla="val 42168"/>
              <a:gd name="adj2" fmla="val 1638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707210" y="2492899"/>
            <a:ext cx="1852390" cy="1509151"/>
            <a:chOff x="489573" y="2949151"/>
            <a:chExt cx="1852390" cy="1509151"/>
          </a:xfrm>
        </p:grpSpPr>
        <p:pic>
          <p:nvPicPr>
            <p:cNvPr id="28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98" y="3094130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198" y="3197174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0" y="3358670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73" y="3358670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6" y="3649931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499" y="3714285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946" y="3185754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156" y="2959376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16" y="2949151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Группа 37"/>
          <p:cNvGrpSpPr/>
          <p:nvPr/>
        </p:nvGrpSpPr>
        <p:grpSpPr>
          <a:xfrm>
            <a:off x="3631240" y="2519850"/>
            <a:ext cx="1852390" cy="1509151"/>
            <a:chOff x="489573" y="2949151"/>
            <a:chExt cx="1852390" cy="1509151"/>
          </a:xfrm>
        </p:grpSpPr>
        <p:pic>
          <p:nvPicPr>
            <p:cNvPr id="39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98" y="3094130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198" y="3197174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0" y="3358670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73" y="3358670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6" y="3649931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499" y="3714285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946" y="3185754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156" y="2959376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16" y="2949151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Группа 47"/>
          <p:cNvGrpSpPr/>
          <p:nvPr/>
        </p:nvGrpSpPr>
        <p:grpSpPr>
          <a:xfrm>
            <a:off x="6555270" y="2546801"/>
            <a:ext cx="1852390" cy="1509151"/>
            <a:chOff x="489573" y="2949151"/>
            <a:chExt cx="1852390" cy="1509151"/>
          </a:xfrm>
        </p:grpSpPr>
        <p:pic>
          <p:nvPicPr>
            <p:cNvPr id="49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98" y="3094130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198" y="3197174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0" y="3358670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73" y="3358670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6" y="3649931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499" y="3714285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946" y="3185754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156" y="2959376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https://image.freepik.com/free-icon/person-walk-relax_318-29567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16" y="2949151"/>
              <a:ext cx="744017" cy="7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/>
          <p:cNvSpPr txBox="1"/>
          <p:nvPr/>
        </p:nvSpPr>
        <p:spPr>
          <a:xfrm>
            <a:off x="248263" y="4321409"/>
            <a:ext cx="8799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A, B, C,…</a:t>
            </a:r>
            <a:r>
              <a:rPr lang="ru-RU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– </a:t>
            </a:r>
            <a:r>
              <a:rPr lang="ru-RU" sz="3200" dirty="0" smtClean="0">
                <a:solidFill>
                  <a:srgbClr val="0000FF"/>
                </a:solidFill>
              </a:rPr>
              <a:t>параметры («одинаковость участников»)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819" y="5500635"/>
            <a:ext cx="8799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X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– </a:t>
            </a:r>
            <a:r>
              <a:rPr lang="ru-RU" sz="3200" dirty="0" smtClean="0">
                <a:solidFill>
                  <a:srgbClr val="FF0000"/>
                </a:solidFill>
              </a:rPr>
              <a:t>переменные (то, что будет/может отличаться вследствие лечения)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0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7" grpId="0" animBg="1"/>
      <p:bldP spid="37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6926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solidFill>
                  <a:srgbClr val="0070C0"/>
                </a:solidFill>
              </a:rPr>
              <a:t>RCT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9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06" y="3251085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70" y="1772816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70" y="2492896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66" y="2517566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69" y="3194835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age.freepik.com/free-icon/person-walk-relax_318-2956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28" y="1772816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48263" y="623590"/>
            <a:ext cx="8799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A, B, C,…</a:t>
            </a:r>
            <a:r>
              <a:rPr lang="ru-RU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– </a:t>
            </a:r>
            <a:r>
              <a:rPr lang="ru-RU" sz="3200" dirty="0" smtClean="0">
                <a:solidFill>
                  <a:srgbClr val="0000FF"/>
                </a:solidFill>
              </a:rPr>
              <a:t>параметры («одинаковость участников»)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55776" y="1772816"/>
            <a:ext cx="709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X</a:t>
            </a:r>
            <a:r>
              <a:rPr lang="ru-RU" sz="4000" baseline="-25000" dirty="0" smtClean="0">
                <a:solidFill>
                  <a:srgbClr val="FF0000"/>
                </a:solidFill>
              </a:rPr>
              <a:t>1</a:t>
            </a:r>
            <a:endParaRPr lang="ru-RU" sz="4000" baseline="-25000" dirty="0">
              <a:solidFill>
                <a:srgbClr val="FF0000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633664" y="1700808"/>
            <a:ext cx="0" cy="23775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555776" y="2552666"/>
            <a:ext cx="709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X</a:t>
            </a:r>
            <a:r>
              <a:rPr lang="ru-RU" sz="4000" baseline="-25000" dirty="0">
                <a:solidFill>
                  <a:srgbClr val="FF0000"/>
                </a:solidFill>
              </a:rPr>
              <a:t>2</a:t>
            </a:r>
            <a:endParaRPr lang="ru-RU" sz="4000" baseline="-250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55776" y="3297178"/>
            <a:ext cx="709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X</a:t>
            </a:r>
            <a:r>
              <a:rPr lang="ru-RU" sz="4000" baseline="-25000" dirty="0">
                <a:solidFill>
                  <a:srgbClr val="FF0000"/>
                </a:solidFill>
              </a:rPr>
              <a:t>3</a:t>
            </a:r>
            <a:endParaRPr lang="ru-RU" sz="4000" baseline="-25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03867" y="1772816"/>
            <a:ext cx="114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X</a:t>
            </a:r>
            <a:r>
              <a:rPr lang="ru-RU" sz="4000" baseline="-25000" dirty="0" smtClean="0">
                <a:solidFill>
                  <a:srgbClr val="FF0000"/>
                </a:solidFill>
              </a:rPr>
              <a:t>1</a:t>
            </a:r>
            <a:r>
              <a:rPr lang="en-US" sz="4000" baseline="-25000" dirty="0" smtClean="0">
                <a:solidFill>
                  <a:srgbClr val="FF0000"/>
                </a:solidFill>
              </a:rPr>
              <a:t>’</a:t>
            </a:r>
            <a:endParaRPr lang="ru-RU" sz="4000" baseline="-250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303868" y="2552666"/>
            <a:ext cx="709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X</a:t>
            </a:r>
            <a:r>
              <a:rPr lang="ru-RU" sz="4000" baseline="-25000" dirty="0" smtClean="0">
                <a:solidFill>
                  <a:srgbClr val="FF0000"/>
                </a:solidFill>
              </a:rPr>
              <a:t>2</a:t>
            </a:r>
            <a:r>
              <a:rPr lang="en-US" sz="4000" baseline="-25000" dirty="0" smtClean="0">
                <a:solidFill>
                  <a:srgbClr val="FF0000"/>
                </a:solidFill>
              </a:rPr>
              <a:t>’</a:t>
            </a:r>
            <a:endParaRPr lang="ru-RU" sz="4000" baseline="-25000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03868" y="3297178"/>
            <a:ext cx="709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X</a:t>
            </a:r>
            <a:r>
              <a:rPr lang="ru-RU" sz="4000" baseline="-25000" dirty="0" smtClean="0">
                <a:solidFill>
                  <a:srgbClr val="FF0000"/>
                </a:solidFill>
              </a:rPr>
              <a:t>3</a:t>
            </a:r>
            <a:r>
              <a:rPr lang="en-US" sz="4000" baseline="-25000" dirty="0" smtClean="0">
                <a:solidFill>
                  <a:srgbClr val="FF0000"/>
                </a:solidFill>
              </a:rPr>
              <a:t>’</a:t>
            </a:r>
            <a:endParaRPr lang="ru-RU" sz="4000" baseline="-25000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qaru.site/img/1021a03a0b17606342b1c204754b63e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brightnessContrast bright="2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17" y="4030979"/>
            <a:ext cx="5161894" cy="29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212091" y="1863046"/>
            <a:ext cx="13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A, B, C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97660" y="2628201"/>
            <a:ext cx="13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A, B, C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83229" y="3393356"/>
            <a:ext cx="13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A, B, C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56221" y="1879763"/>
            <a:ext cx="13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A, B, C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41790" y="2644918"/>
            <a:ext cx="13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A, B, C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27359" y="3410073"/>
            <a:ext cx="13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A, B, C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3306" y="4212377"/>
            <a:ext cx="879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Сравнение в подгруппах, корреляции и пр.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464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9" grpId="0"/>
      <p:bldP spid="58" grpId="0"/>
      <p:bldP spid="60" grpId="0"/>
      <p:bldP spid="61" grpId="0"/>
      <p:bldP spid="62" grpId="0"/>
      <p:bldP spid="63" grpId="0"/>
      <p:bldP spid="65" grpId="0"/>
      <p:bldP spid="66" grpId="0"/>
      <p:bldP spid="67" grpId="0"/>
      <p:bldP spid="69" grpId="0"/>
      <p:bldP spid="70" grpId="0"/>
      <p:bldP spid="71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Обзоры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" y="1124744"/>
            <a:ext cx="72040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6" b="1"/>
          <a:stretch/>
        </p:blipFill>
        <p:spPr bwMode="auto">
          <a:xfrm>
            <a:off x="2915816" y="3212977"/>
            <a:ext cx="605192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4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Обзоры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927100"/>
            <a:ext cx="72040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1979712" y="31959"/>
            <a:ext cx="6990829" cy="8273886"/>
            <a:chOff x="-158" y="-1440"/>
            <a:chExt cx="3814" cy="4514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-158" y="-1440"/>
              <a:ext cx="3810" cy="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83" b="23155"/>
            <a:stretch/>
          </p:blipFill>
          <p:spPr bwMode="auto">
            <a:xfrm>
              <a:off x="-158" y="687"/>
              <a:ext cx="3814" cy="1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2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Обзоры</a:t>
            </a:r>
            <a:endParaRPr lang="ru-RU" sz="3600" b="1" dirty="0">
              <a:solidFill>
                <a:srgbClr val="0070C0"/>
              </a:solidFill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07504" y="1196752"/>
            <a:ext cx="7200900" cy="3311525"/>
            <a:chOff x="122" y="484"/>
            <a:chExt cx="4536" cy="208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2" y="484"/>
              <a:ext cx="4536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" y="484"/>
              <a:ext cx="4538" cy="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699792" y="2276872"/>
            <a:ext cx="6195441" cy="3960440"/>
            <a:chOff x="1202" y="1389"/>
            <a:chExt cx="4400" cy="2808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202" y="1389"/>
              <a:ext cx="4400" cy="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389"/>
              <a:ext cx="4404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976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Обзоры</a:t>
            </a:r>
            <a:endParaRPr lang="ru-RU" sz="3600" b="1" dirty="0">
              <a:solidFill>
                <a:srgbClr val="0070C0"/>
              </a:solidFill>
            </a:endParaRPr>
          </a:p>
        </p:txBody>
      </p:sp>
      <p:grpSp>
        <p:nvGrpSpPr>
          <p:cNvPr id="15" name="Group 12"/>
          <p:cNvGrpSpPr>
            <a:grpSpLocks noChangeAspect="1"/>
          </p:cNvGrpSpPr>
          <p:nvPr/>
        </p:nvGrpSpPr>
        <p:grpSpPr bwMode="auto">
          <a:xfrm>
            <a:off x="927100" y="116632"/>
            <a:ext cx="7199313" cy="3319462"/>
            <a:chOff x="584" y="73"/>
            <a:chExt cx="4535" cy="2091"/>
          </a:xfrm>
        </p:grpSpPr>
        <p:sp>
          <p:nvSpPr>
            <p:cNvPr id="16" name="AutoShape 11"/>
            <p:cNvSpPr>
              <a:spLocks noChangeAspect="1" noChangeArrowheads="1" noTextEdit="1"/>
            </p:cNvSpPr>
            <p:nvPr/>
          </p:nvSpPr>
          <p:spPr bwMode="auto">
            <a:xfrm>
              <a:off x="584" y="73"/>
              <a:ext cx="4535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301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73"/>
              <a:ext cx="4537" cy="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2388" y="2996902"/>
            <a:ext cx="4500562" cy="3568700"/>
            <a:chOff x="33" y="1162"/>
            <a:chExt cx="2835" cy="224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" y="1162"/>
              <a:ext cx="2835" cy="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1162"/>
              <a:ext cx="2838" cy="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8"/>
          <p:cNvGrpSpPr>
            <a:grpSpLocks noChangeAspect="1"/>
          </p:cNvGrpSpPr>
          <p:nvPr/>
        </p:nvGrpSpPr>
        <p:grpSpPr bwMode="auto">
          <a:xfrm>
            <a:off x="4607942" y="2974677"/>
            <a:ext cx="4500562" cy="3622675"/>
            <a:chOff x="2925" y="1148"/>
            <a:chExt cx="2835" cy="2282"/>
          </a:xfrm>
        </p:grpSpPr>
        <p:sp>
          <p:nvSpPr>
            <p:cNvPr id="13" name="AutoShape 7"/>
            <p:cNvSpPr>
              <a:spLocks noChangeAspect="1" noChangeArrowheads="1" noTextEdit="1"/>
            </p:cNvSpPr>
            <p:nvPr/>
          </p:nvSpPr>
          <p:spPr bwMode="auto">
            <a:xfrm>
              <a:off x="2925" y="1148"/>
              <a:ext cx="2835" cy="2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29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148"/>
              <a:ext cx="2838" cy="2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873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Обзоры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ÐÐ°Ð¹Ð½ÑÑ ÐÐ¾Ð»Ð¸Ð½Ð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2409825" cy="27813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Ð°ÑÑÐ¸Ð½ÐºÐ¸ Ð¿Ð¾ Ð·Ð°Ð¿ÑÐ¾ÑÑ poling vitamin 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3888432" cy="54670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888981" y="4513476"/>
            <a:ext cx="7200000" cy="1782397"/>
            <a:chOff x="113" y="649"/>
            <a:chExt cx="5522" cy="1367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3" y="649"/>
              <a:ext cx="5522" cy="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649"/>
              <a:ext cx="5527" cy="1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Прямоугольник 18"/>
          <p:cNvSpPr/>
          <p:nvPr/>
        </p:nvSpPr>
        <p:spPr>
          <a:xfrm>
            <a:off x="5055793" y="6473545"/>
            <a:ext cx="4124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Greenhalgh</a:t>
            </a:r>
            <a:r>
              <a:rPr lang="en-US" i="1" dirty="0" smtClean="0"/>
              <a:t>.</a:t>
            </a:r>
            <a:r>
              <a:rPr lang="ru-RU" i="1" dirty="0" smtClean="0"/>
              <a:t>,</a:t>
            </a:r>
            <a:r>
              <a:rPr lang="en-US" i="1" dirty="0" smtClean="0"/>
              <a:t> “How to read a paper”,</a:t>
            </a:r>
            <a:r>
              <a:rPr lang="ru-RU" i="1" dirty="0" smtClean="0"/>
              <a:t> 20</a:t>
            </a:r>
            <a:r>
              <a:rPr lang="en-US" i="1" dirty="0"/>
              <a:t>0</a:t>
            </a:r>
            <a:r>
              <a:rPr lang="en-US" i="1" dirty="0" smtClean="0"/>
              <a:t>1</a:t>
            </a:r>
            <a:endParaRPr lang="ru-RU" i="1" dirty="0"/>
          </a:p>
        </p:txBody>
      </p:sp>
      <p:grpSp>
        <p:nvGrpSpPr>
          <p:cNvPr id="20" name="Group 8"/>
          <p:cNvGrpSpPr>
            <a:grpSpLocks noChangeAspect="1"/>
          </p:cNvGrpSpPr>
          <p:nvPr/>
        </p:nvGrpSpPr>
        <p:grpSpPr bwMode="auto">
          <a:xfrm>
            <a:off x="889668" y="858754"/>
            <a:ext cx="7199313" cy="3436938"/>
            <a:chOff x="-672" y="464"/>
            <a:chExt cx="4535" cy="2165"/>
          </a:xfrm>
        </p:grpSpPr>
        <p:sp>
          <p:nvSpPr>
            <p:cNvPr id="21" name="AutoShape 7"/>
            <p:cNvSpPr>
              <a:spLocks noChangeAspect="1" noChangeArrowheads="1" noTextEdit="1"/>
            </p:cNvSpPr>
            <p:nvPr/>
          </p:nvSpPr>
          <p:spPr bwMode="auto">
            <a:xfrm>
              <a:off x="-672" y="464"/>
              <a:ext cx="4535" cy="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72" y="464"/>
              <a:ext cx="4539" cy="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36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332656"/>
            <a:ext cx="8229600" cy="121014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0070C0"/>
                </a:solidFill>
              </a:rPr>
              <a:t>Откуда врач знает,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как правильно лечить?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57200" y="2027981"/>
            <a:ext cx="8229600" cy="363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3000" dirty="0"/>
              <a:t>Меня так учили…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3000" dirty="0"/>
              <a:t>Это же очевидно…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3000" dirty="0"/>
              <a:t>Мы так всегда лечили…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3000" dirty="0"/>
              <a:t>Руководство распорядилось…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3000" dirty="0"/>
              <a:t>Это наши внутренние приказы…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3000" dirty="0"/>
              <a:t>У меня на пациента 12 минут…</a:t>
            </a:r>
          </a:p>
        </p:txBody>
      </p:sp>
    </p:spTree>
    <p:extLst>
      <p:ext uri="{BB962C8B-B14F-4D97-AF65-F5344CB8AC3E}">
        <p14:creationId xmlns:p14="http://schemas.microsoft.com/office/powerpoint/2010/main" val="353089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22413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0070C0"/>
                </a:solidFill>
              </a:rPr>
              <a:t>Систематические обзоры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и мета-анализы</a:t>
            </a:r>
            <a:endParaRPr lang="ru-RU" b="1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-1115" y="1412776"/>
            <a:ext cx="6108700" cy="5311775"/>
            <a:chOff x="1066" y="965"/>
            <a:chExt cx="3848" cy="3346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66" y="965"/>
              <a:ext cx="3848" cy="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965"/>
              <a:ext cx="3850" cy="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http://citofarm.ucoz.ru/i/archi_kokr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13" y="1409601"/>
            <a:ext cx="2977640" cy="464512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744" t="12201" r="17320" b="10801"/>
          <a:stretch/>
        </p:blipFill>
        <p:spPr>
          <a:xfrm>
            <a:off x="32752" y="3356992"/>
            <a:ext cx="645453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38" y="-10690"/>
            <a:ext cx="8928349" cy="64807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Систематические обзоры и мета-анализы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55793" y="6473545"/>
            <a:ext cx="4124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Greenhalgh</a:t>
            </a:r>
            <a:r>
              <a:rPr lang="en-US" i="1" dirty="0" smtClean="0"/>
              <a:t>.</a:t>
            </a:r>
            <a:r>
              <a:rPr lang="ru-RU" i="1" dirty="0" smtClean="0"/>
              <a:t>,</a:t>
            </a:r>
            <a:r>
              <a:rPr lang="en-US" i="1" dirty="0" smtClean="0"/>
              <a:t> “How to read a paper”,</a:t>
            </a:r>
            <a:r>
              <a:rPr lang="ru-RU" i="1" dirty="0" smtClean="0"/>
              <a:t> 20</a:t>
            </a:r>
            <a:r>
              <a:rPr lang="en-US" i="1" dirty="0"/>
              <a:t>0</a:t>
            </a:r>
            <a:r>
              <a:rPr lang="en-US" i="1" dirty="0" smtClean="0"/>
              <a:t>1</a:t>
            </a:r>
            <a:endParaRPr lang="ru-RU" i="1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763688" y="692696"/>
            <a:ext cx="5759450" cy="5791200"/>
            <a:chOff x="1014" y="474"/>
            <a:chExt cx="3628" cy="364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14" y="474"/>
              <a:ext cx="3628" cy="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C7C7C7"/>
                </a:clrFrom>
                <a:clrTo>
                  <a:srgbClr val="C7C7C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6000"/>
                      </a14:imgEffect>
                      <a14:imgEffect>
                        <a14:brightnessContrast bright="-35000" contras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" y="474"/>
              <a:ext cx="3631" cy="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863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1268898"/>
            <a:ext cx="8748464" cy="237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3960000" cy="380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960000" cy="233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857064"/>
            <a:ext cx="3960000" cy="45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" y="44624"/>
            <a:ext cx="1296144" cy="145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9238" y="-10690"/>
            <a:ext cx="8928349" cy="104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Систематические обзоры</a:t>
            </a:r>
          </a:p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и мета-анализы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124075" y="11113"/>
            <a:ext cx="4976813" cy="6858000"/>
            <a:chOff x="1338" y="7"/>
            <a:chExt cx="3135" cy="4320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38" y="7"/>
              <a:ext cx="313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7"/>
              <a:ext cx="3141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29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6926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Систематические обзоры</a:t>
            </a:r>
            <a:endParaRPr lang="ru-RU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0066" y="764704"/>
            <a:ext cx="9088438" cy="5976938"/>
            <a:chOff x="0" y="436"/>
            <a:chExt cx="5725" cy="376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436"/>
              <a:ext cx="5725" cy="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6"/>
              <a:ext cx="5730" cy="3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82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2041276" y="0"/>
            <a:ext cx="5184775" cy="6845300"/>
            <a:chOff x="1338" y="0"/>
            <a:chExt cx="3266" cy="431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38" y="0"/>
              <a:ext cx="3266" cy="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0"/>
              <a:ext cx="3272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523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6375"/>
                    </a14:imgEffect>
                    <a14:imgEffect>
                      <a14:saturation sat="3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6" y="381431"/>
            <a:ext cx="8168818" cy="650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66297" y="0"/>
            <a:ext cx="2086223" cy="37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Teixeira</a:t>
            </a:r>
            <a:r>
              <a:rPr lang="ru-RU" i="1" dirty="0" smtClean="0"/>
              <a:t> </a:t>
            </a:r>
            <a:r>
              <a:rPr lang="en-US" i="1" dirty="0" smtClean="0"/>
              <a:t>et al.</a:t>
            </a:r>
            <a:r>
              <a:rPr lang="ru-RU" i="1" dirty="0" smtClean="0"/>
              <a:t>, 2013</a:t>
            </a:r>
            <a:endParaRPr lang="ru-RU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18864" y="-99392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000" b="1" dirty="0" err="1" smtClean="0">
                <a:solidFill>
                  <a:srgbClr val="0070C0"/>
                </a:solidFill>
              </a:rPr>
              <a:t>Метаанализ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3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683783"/>
              </p:ext>
            </p:extLst>
          </p:nvPr>
        </p:nvGraphicFramePr>
        <p:xfrm>
          <a:off x="271685" y="764704"/>
          <a:ext cx="8435280" cy="2520440"/>
        </p:xfrm>
        <a:graphic>
          <a:graphicData uri="http://schemas.openxmlformats.org/drawingml/2006/table">
            <a:tbl>
              <a:tblPr/>
              <a:tblGrid>
                <a:gridCol w="2108820">
                  <a:extLst>
                    <a:ext uri="{9D8B030D-6E8A-4147-A177-3AD203B41FA5}">
                      <a16:colId xmlns:a16="http://schemas.microsoft.com/office/drawing/2014/main" val="3137701522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2710262679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3513333079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26739528"/>
                    </a:ext>
                  </a:extLst>
                </a:gridCol>
              </a:tblGrid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Бер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Не </a:t>
                      </a:r>
                      <a:r>
                        <a:rPr lang="ru-RU" sz="2800" dirty="0" err="1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бер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Всего</a:t>
                      </a:r>
                      <a:endParaRPr lang="ru-RU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706098"/>
                  </a:ext>
                </a:extLst>
              </a:tr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ИКСИ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 + B</a:t>
                      </a:r>
                      <a:endParaRPr lang="en-US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344567"/>
                  </a:ext>
                </a:extLst>
              </a:tr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ИМСИ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C + D</a:t>
                      </a:r>
                      <a:endParaRPr lang="en-US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5357"/>
                  </a:ext>
                </a:extLst>
              </a:tr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Всего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 + C</a:t>
                      </a:r>
                      <a:endParaRPr lang="en-US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B + D</a:t>
                      </a:r>
                      <a:endParaRPr lang="en-US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 + B + C + D</a:t>
                      </a:r>
                      <a:endParaRPr lang="en-US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330463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1" y="116632"/>
            <a:ext cx="8928349" cy="64807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Шансы и их отношение</a:t>
            </a:r>
            <a:endParaRPr lang="ru-RU" sz="36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1685" y="3419276"/>
                <a:ext cx="8856984" cy="966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ru-RU" sz="2800" dirty="0" smtClean="0"/>
                  <a:t>Шанс забеременеть при ИКСИ</a:t>
                </a:r>
                <a:r>
                  <a:rPr lang="en-US" sz="2800" dirty="0" smtClean="0"/>
                  <a:t>:  </a:t>
                </a:r>
                <a:r>
                  <a:rPr lang="ru-RU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endParaRPr lang="ru-RU" sz="540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85" y="3419276"/>
                <a:ext cx="8856984" cy="966290"/>
              </a:xfrm>
              <a:prstGeom prst="rect">
                <a:avLst/>
              </a:prstGeom>
              <a:blipFill>
                <a:blip r:embed="rId2"/>
                <a:stretch>
                  <a:fillRect l="-1446" b="-6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401093" y="4452632"/>
                <a:ext cx="4176464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 </m:t>
                      </m:r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ru-RU" sz="4400" dirty="0" smtClean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93" y="4452632"/>
                <a:ext cx="4176464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401093" y="5534015"/>
                <a:ext cx="4176464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 </m:t>
                      </m:r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ru-RU" sz="4400" dirty="0" smtClean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93" y="5534015"/>
                <a:ext cx="4176464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03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683783"/>
              </p:ext>
            </p:extLst>
          </p:nvPr>
        </p:nvGraphicFramePr>
        <p:xfrm>
          <a:off x="271685" y="764704"/>
          <a:ext cx="8435280" cy="2520440"/>
        </p:xfrm>
        <a:graphic>
          <a:graphicData uri="http://schemas.openxmlformats.org/drawingml/2006/table">
            <a:tbl>
              <a:tblPr/>
              <a:tblGrid>
                <a:gridCol w="2108820">
                  <a:extLst>
                    <a:ext uri="{9D8B030D-6E8A-4147-A177-3AD203B41FA5}">
                      <a16:colId xmlns:a16="http://schemas.microsoft.com/office/drawing/2014/main" val="3137701522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2710262679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3513333079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26739528"/>
                    </a:ext>
                  </a:extLst>
                </a:gridCol>
              </a:tblGrid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Бер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Не </a:t>
                      </a:r>
                      <a:r>
                        <a:rPr lang="ru-RU" sz="2800" dirty="0" err="1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бер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Всего</a:t>
                      </a:r>
                      <a:endParaRPr lang="ru-RU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706098"/>
                  </a:ext>
                </a:extLst>
              </a:tr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ИКСИ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 + B</a:t>
                      </a:r>
                      <a:endParaRPr lang="en-US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344567"/>
                  </a:ext>
                </a:extLst>
              </a:tr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ИМСИ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C + D</a:t>
                      </a:r>
                      <a:endParaRPr lang="en-US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5357"/>
                  </a:ext>
                </a:extLst>
              </a:tr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Всего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 + C</a:t>
                      </a:r>
                      <a:endParaRPr lang="en-US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B + D</a:t>
                      </a:r>
                      <a:endParaRPr lang="en-US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 + B + C + D</a:t>
                      </a:r>
                      <a:endParaRPr lang="en-US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330463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1" y="116632"/>
            <a:ext cx="8928349" cy="64807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Шансы и их отношение</a:t>
            </a:r>
            <a:endParaRPr lang="ru-RU" sz="36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1685" y="3419276"/>
                <a:ext cx="8856984" cy="966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ru-RU" sz="2800" dirty="0" smtClean="0"/>
                  <a:t>Шанс забеременеть при ИКСИ</a:t>
                </a:r>
                <a:r>
                  <a:rPr lang="en-US" sz="2800" dirty="0" smtClean="0"/>
                  <a:t>:  </a:t>
                </a:r>
                <a:r>
                  <a:rPr lang="ru-RU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endParaRPr lang="ru-RU" sz="540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85" y="3419276"/>
                <a:ext cx="8856984" cy="966290"/>
              </a:xfrm>
              <a:prstGeom prst="rect">
                <a:avLst/>
              </a:prstGeom>
              <a:blipFill>
                <a:blip r:embed="rId2"/>
                <a:stretch>
                  <a:fillRect l="-1446" b="-6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1685" y="4534440"/>
                <a:ext cx="8856984" cy="9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ru-RU" sz="2800" dirty="0" smtClean="0"/>
                  <a:t>Шанс забеременеть при И</a:t>
                </a:r>
                <a:r>
                  <a:rPr lang="ru-RU" sz="2800" dirty="0"/>
                  <a:t>М</a:t>
                </a:r>
                <a:r>
                  <a:rPr lang="ru-RU" sz="2800" dirty="0" smtClean="0"/>
                  <a:t>СИ</a:t>
                </a:r>
                <a:r>
                  <a:rPr lang="en-US" sz="2800" dirty="0" smtClean="0"/>
                  <a:t>:  </a:t>
                </a:r>
                <a:r>
                  <a:rPr lang="ru-RU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ru-RU" sz="5400" dirty="0" smtClean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85" y="4534440"/>
                <a:ext cx="8856984" cy="966675"/>
              </a:xfrm>
              <a:prstGeom prst="rect">
                <a:avLst/>
              </a:prstGeom>
              <a:blipFill>
                <a:blip r:embed="rId3"/>
                <a:stretch>
                  <a:fillRect l="-1446" b="-6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0136" y="5649989"/>
                <a:ext cx="8856984" cy="970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ru-RU" sz="2800" dirty="0" smtClean="0"/>
                  <a:t>Отношение шансов</a:t>
                </a:r>
                <a:r>
                  <a:rPr lang="en-US" sz="2800" dirty="0" smtClean="0"/>
                  <a:t> (OR)</a:t>
                </a:r>
                <a:r>
                  <a:rPr lang="ru-RU" sz="2800" dirty="0" smtClean="0"/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ru-RU" sz="4000" b="0" i="1" smtClean="0">
                        <a:latin typeface="Cambria Math" panose="02040503050406030204" pitchFamily="18" charset="0"/>
                      </a:rPr>
                      <m:t>/</m:t>
                    </m:r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ru-RU" sz="4000" dirty="0" smtClean="0"/>
                  <a:t>  </a:t>
                </a:r>
                <a14:m>
                  <m:oMath xmlns:m="http://schemas.openxmlformats.org/officeDocument/2006/math">
                    <m:r>
                      <a:rPr lang="ru-RU" sz="4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</m:oMath>
                </a14:m>
                <a:endParaRPr lang="ru-RU" sz="5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36" y="5649989"/>
                <a:ext cx="8856984" cy="970266"/>
              </a:xfrm>
              <a:prstGeom prst="rect">
                <a:avLst/>
              </a:prstGeom>
              <a:blipFill>
                <a:blip r:embed="rId4"/>
                <a:stretch>
                  <a:fillRect l="-14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29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683783"/>
              </p:ext>
            </p:extLst>
          </p:nvPr>
        </p:nvGraphicFramePr>
        <p:xfrm>
          <a:off x="271685" y="764704"/>
          <a:ext cx="8435280" cy="2520440"/>
        </p:xfrm>
        <a:graphic>
          <a:graphicData uri="http://schemas.openxmlformats.org/drawingml/2006/table">
            <a:tbl>
              <a:tblPr/>
              <a:tblGrid>
                <a:gridCol w="2108820">
                  <a:extLst>
                    <a:ext uri="{9D8B030D-6E8A-4147-A177-3AD203B41FA5}">
                      <a16:colId xmlns:a16="http://schemas.microsoft.com/office/drawing/2014/main" val="3137701522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2710262679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3513333079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26739528"/>
                    </a:ext>
                  </a:extLst>
                </a:gridCol>
              </a:tblGrid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Бер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Не </a:t>
                      </a:r>
                      <a:r>
                        <a:rPr lang="ru-RU" sz="2800" dirty="0" err="1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бер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Всего</a:t>
                      </a:r>
                      <a:endParaRPr lang="ru-RU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706098"/>
                  </a:ext>
                </a:extLst>
              </a:tr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ИКСИ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 + B</a:t>
                      </a:r>
                      <a:endParaRPr lang="en-US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344567"/>
                  </a:ext>
                </a:extLst>
              </a:tr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ИМСИ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C + D</a:t>
                      </a:r>
                      <a:endParaRPr lang="en-US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5357"/>
                  </a:ext>
                </a:extLst>
              </a:tr>
              <a:tr h="63011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Всего</a:t>
                      </a:r>
                      <a:endParaRPr lang="ru-RU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 + C</a:t>
                      </a:r>
                      <a:endParaRPr lang="en-US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B + D</a:t>
                      </a:r>
                      <a:endParaRPr lang="en-US" sz="280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23456"/>
                          </a:solidFill>
                          <a:effectLst/>
                          <a:latin typeface="+mj-lt"/>
                        </a:rPr>
                        <a:t>A + B + C + D</a:t>
                      </a:r>
                      <a:endParaRPr lang="en-US" sz="2800" dirty="0">
                        <a:solidFill>
                          <a:srgbClr val="123456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234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330463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1" y="116632"/>
            <a:ext cx="8928349" cy="64807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Шансы и их отношение</a:t>
            </a:r>
            <a:endParaRPr lang="ru-RU" sz="36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1685" y="3513886"/>
                <a:ext cx="8856984" cy="970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ru-RU" sz="2800" dirty="0" smtClean="0"/>
                  <a:t>Отношение шансов</a:t>
                </a:r>
                <a:r>
                  <a:rPr lang="en-US" sz="2800" dirty="0" smtClean="0"/>
                  <a:t> (OR)</a:t>
                </a:r>
                <a:r>
                  <a:rPr lang="ru-RU" sz="2800" dirty="0" smtClean="0"/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ru-RU" sz="4000" b="0" i="1" smtClean="0">
                        <a:latin typeface="Cambria Math" panose="02040503050406030204" pitchFamily="18" charset="0"/>
                      </a:rPr>
                      <m:t>/</m:t>
                    </m:r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ru-RU" sz="4000" dirty="0" smtClean="0"/>
                  <a:t>  </a:t>
                </a:r>
                <a14:m>
                  <m:oMath xmlns:m="http://schemas.openxmlformats.org/officeDocument/2006/math">
                    <m:r>
                      <a:rPr lang="ru-RU" sz="4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</m:oMath>
                </a14:m>
                <a:endParaRPr lang="ru-RU" sz="5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85" y="3513886"/>
                <a:ext cx="8856984" cy="970266"/>
              </a:xfrm>
              <a:prstGeom prst="rect">
                <a:avLst/>
              </a:prstGeom>
              <a:blipFill>
                <a:blip r:embed="rId2"/>
                <a:stretch>
                  <a:fillRect l="-14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1093" y="4430907"/>
                <a:ext cx="4176464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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440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93" y="4430907"/>
                <a:ext cx="4176464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3118" y="5565591"/>
                <a:ext cx="9499196" cy="573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𝑂𝑅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3200" i="1">
                            <a:latin typeface="Cambria Math" panose="02040503050406030204" pitchFamily="18" charset="0"/>
                          </a:rPr>
                          <m:t>ИКСИ/ИМСИ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 </m:t>
                    </m:r>
                  </m:oMath>
                </a14:m>
                <a:r>
                  <a:rPr lang="ru-RU" sz="2800" dirty="0" smtClean="0"/>
                  <a:t>ИКСИ «лучше», чем ИМСИ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18" y="5565591"/>
                <a:ext cx="9499196" cy="573427"/>
              </a:xfrm>
              <a:prstGeom prst="rect">
                <a:avLst/>
              </a:prstGeom>
              <a:blipFill>
                <a:blip r:embed="rId4"/>
                <a:stretch>
                  <a:fillRect t="-2128" b="-297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5372" y="6167941"/>
                <a:ext cx="9499196" cy="573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𝑂𝑅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3200" i="1">
                            <a:latin typeface="Cambria Math" panose="02040503050406030204" pitchFamily="18" charset="0"/>
                          </a:rPr>
                          <m:t>ИКСИ/ИМСИ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&lt;1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 </m:t>
                    </m:r>
                  </m:oMath>
                </a14:m>
                <a:r>
                  <a:rPr lang="ru-RU" sz="2800" dirty="0" smtClean="0"/>
                  <a:t>ИКСИ «хуже», чем ИМСИ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72" y="6167941"/>
                <a:ext cx="9499196" cy="573427"/>
              </a:xfrm>
              <a:prstGeom prst="rect">
                <a:avLst/>
              </a:prstGeom>
              <a:blipFill>
                <a:blip r:embed="rId5"/>
                <a:stretch>
                  <a:fillRect t="-2128" b="-297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69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332656"/>
            <a:ext cx="8229600" cy="121014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0070C0"/>
                </a:solidFill>
              </a:rPr>
              <a:t>Откуда врач </a:t>
            </a:r>
            <a:r>
              <a:rPr lang="ru-RU" b="1" dirty="0" smtClean="0">
                <a:solidFill>
                  <a:srgbClr val="FF0000"/>
                </a:solidFill>
              </a:rPr>
              <a:t>должен знать</a:t>
            </a:r>
            <a:r>
              <a:rPr lang="ru-RU" b="1" dirty="0" smtClean="0">
                <a:solidFill>
                  <a:srgbClr val="0070C0"/>
                </a:solidFill>
              </a:rPr>
              <a:t>,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как правильно лечить?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http://media.nn.ru/data/forum/images/2015-10/131267502-polygamy--8230-why-is-it-legal-in-isla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99" l="0" r="99278">
                        <a14:foregroundMark x1="29149" y1="22078" x2="29149" y2="22078"/>
                        <a14:foregroundMark x1="53968" y1="12121" x2="53968" y2="12121"/>
                        <a14:foregroundMark x1="76046" y1="30303" x2="76046" y2="30303"/>
                        <a14:foregroundMark x1="70418" y1="41703" x2="70418" y2="41703"/>
                        <a14:foregroundMark x1="32612" y1="36508" x2="32612" y2="36508"/>
                        <a14:foregroundMark x1="29726" y1="25974" x2="29726" y2="25974"/>
                        <a14:foregroundMark x1="73449" y1="31746" x2="73449" y2="31746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77380" y="1464724"/>
            <a:ext cx="5112568" cy="5112568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252536" y="5427873"/>
            <a:ext cx="4308832" cy="13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Какой метод использовать?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899628" y="1628800"/>
            <a:ext cx="2848836" cy="13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кого?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125962" y="5424187"/>
            <a:ext cx="2848836" cy="13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какой ситуации?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74274" y="1628800"/>
            <a:ext cx="2848836" cy="13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Каковы критерии?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72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6375"/>
                    </a14:imgEffect>
                    <a14:imgEffect>
                      <a14:saturation sat="3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6" y="381431"/>
            <a:ext cx="8168818" cy="650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66297" y="0"/>
            <a:ext cx="2086223" cy="37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Teixeira</a:t>
            </a:r>
            <a:r>
              <a:rPr lang="ru-RU" i="1" dirty="0" smtClean="0"/>
              <a:t> </a:t>
            </a:r>
            <a:r>
              <a:rPr lang="en-US" i="1" dirty="0" smtClean="0"/>
              <a:t>et al.</a:t>
            </a:r>
            <a:r>
              <a:rPr lang="ru-RU" i="1" dirty="0" smtClean="0"/>
              <a:t>, 2013</a:t>
            </a:r>
            <a:endParaRPr lang="ru-RU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18864" y="-99392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000" b="1" dirty="0" err="1" smtClean="0">
                <a:solidFill>
                  <a:srgbClr val="0070C0"/>
                </a:solidFill>
              </a:rPr>
              <a:t>Метаанализ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6375"/>
                    </a14:imgEffect>
                    <a14:imgEffect>
                      <a14:saturation sat="3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1" t="42429" r="42817" b="53143"/>
          <a:stretch/>
        </p:blipFill>
        <p:spPr bwMode="auto">
          <a:xfrm>
            <a:off x="3131840" y="680824"/>
            <a:ext cx="446449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6375"/>
                    </a14:imgEffect>
                    <a14:imgEffect>
                      <a14:saturation sat="3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58" t="90786" r="34941" b="-750"/>
          <a:stretch/>
        </p:blipFill>
        <p:spPr bwMode="auto">
          <a:xfrm>
            <a:off x="1028205" y="3000592"/>
            <a:ext cx="7726683" cy="257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261844" y="1352706"/>
            <a:ext cx="534292" cy="3386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35470" y="871956"/>
            <a:ext cx="2076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Среднее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9" name="Левая фигурная скобка 8"/>
          <p:cNvSpPr/>
          <p:nvPr/>
        </p:nvSpPr>
        <p:spPr>
          <a:xfrm rot="16200000">
            <a:off x="4721350" y="1833490"/>
            <a:ext cx="565397" cy="1296144"/>
          </a:xfrm>
          <a:prstGeom prst="leftBrace">
            <a:avLst>
              <a:gd name="adj1" fmla="val 37983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57646" y="2816041"/>
            <a:ext cx="2218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95%, 99%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6375"/>
                    </a14:imgEffect>
                    <a14:imgEffect>
                      <a14:saturation sat="3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10" t="74406" r="44683" b="22272"/>
          <a:stretch/>
        </p:blipFill>
        <p:spPr bwMode="auto">
          <a:xfrm>
            <a:off x="3491880" y="4714241"/>
            <a:ext cx="3099159" cy="185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71299" y="5979379"/>
            <a:ext cx="1172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Итог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72" y="3369186"/>
            <a:ext cx="4541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Отношения шансов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2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116632"/>
            <a:ext cx="6059016" cy="648072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«Терапия» игральными костями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971600" y="779711"/>
            <a:ext cx="7199313" cy="3081337"/>
            <a:chOff x="476" y="663"/>
            <a:chExt cx="4535" cy="1941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476" y="663"/>
              <a:ext cx="4535" cy="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663"/>
              <a:ext cx="4538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179512" y="3933056"/>
            <a:ext cx="88569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sz="2800" dirty="0" smtClean="0"/>
              <a:t>Терапия острого инсульта с использованием разноцветных игральных костей.</a:t>
            </a:r>
          </a:p>
          <a:p>
            <a:pPr algn="ctr">
              <a:spcBef>
                <a:spcPts val="800"/>
              </a:spcBef>
            </a:pPr>
            <a:r>
              <a:rPr lang="ru-RU" sz="2800" dirty="0"/>
              <a:t>Б</a:t>
            </a:r>
            <a:r>
              <a:rPr lang="ru-RU" sz="2800" dirty="0" smtClean="0"/>
              <a:t>росание костей </a:t>
            </a:r>
            <a:r>
              <a:rPr lang="ru-RU" sz="2800" dirty="0" smtClean="0">
                <a:sym typeface="Symbol" panose="05050102010706020507" pitchFamily="18" charset="2"/>
              </a:rPr>
              <a:t> результаты «лечения»:</a:t>
            </a:r>
          </a:p>
          <a:p>
            <a:pPr algn="ctr">
              <a:tabLst>
                <a:tab pos="4208463" algn="l"/>
              </a:tabLst>
            </a:pPr>
            <a:r>
              <a:rPr lang="ru-RU" sz="2800" dirty="0" smtClean="0">
                <a:sym typeface="Symbol" panose="05050102010706020507" pitchFamily="18" charset="2"/>
              </a:rPr>
              <a:t>1, 2, 3, 4, 5 – жизнь 	6 – смерть</a:t>
            </a:r>
            <a:endParaRPr lang="ru-RU" sz="2800" dirty="0" smtClean="0"/>
          </a:p>
          <a:p>
            <a:pPr>
              <a:spcBef>
                <a:spcPts val="800"/>
              </a:spcBef>
            </a:pPr>
            <a:r>
              <a:rPr lang="ru-RU" sz="2800" dirty="0" smtClean="0"/>
              <a:t>44 </a:t>
            </a:r>
            <a:r>
              <a:rPr lang="ru-RU" sz="2800" dirty="0" err="1" smtClean="0"/>
              <a:t>рандомизированных</a:t>
            </a:r>
            <a:r>
              <a:rPr lang="ru-RU" sz="2800" dirty="0" smtClean="0"/>
              <a:t> контролируемых исследования (от </a:t>
            </a:r>
            <a:r>
              <a:rPr lang="en-US" sz="2800" dirty="0" smtClean="0"/>
              <a:t>2</a:t>
            </a:r>
            <a:r>
              <a:rPr lang="ru-RU" sz="2800" dirty="0" smtClean="0"/>
              <a:t>0 до 200 участников)</a:t>
            </a:r>
            <a:r>
              <a:rPr lang="ru-RU" sz="2800" dirty="0"/>
              <a:t>.</a:t>
            </a:r>
            <a:endParaRPr lang="ru-RU" sz="2800" dirty="0" smtClean="0"/>
          </a:p>
        </p:txBody>
      </p:sp>
      <p:pic>
        <p:nvPicPr>
          <p:cNvPr id="7" name="Picture 2" descr="https://avatars.mds.yandex.net/get-marketpic/331110/market_Hu8tHSWkdJhgam-eGsJmQA/ori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808312" cy="131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8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116632"/>
            <a:ext cx="6059016" cy="648072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«Терапия» игральными костями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6354"/>
          <a:stretch/>
        </p:blipFill>
        <p:spPr bwMode="auto">
          <a:xfrm>
            <a:off x="51792" y="764704"/>
            <a:ext cx="9005887" cy="59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37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116632"/>
            <a:ext cx="6059016" cy="648072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«Терапия» игральными костями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58738" y="620713"/>
            <a:ext cx="8999537" cy="1099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4"/>
          <a:stretch/>
        </p:blipFill>
        <p:spPr bwMode="auto">
          <a:xfrm>
            <a:off x="0" y="1124744"/>
            <a:ext cx="9005887" cy="517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4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116632"/>
            <a:ext cx="6059016" cy="648072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«Терапия» игральными костями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8100" y="765175"/>
            <a:ext cx="8999538" cy="5778500"/>
            <a:chOff x="24" y="482"/>
            <a:chExt cx="5669" cy="364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" y="482"/>
              <a:ext cx="5669" cy="3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82"/>
              <a:ext cx="5673" cy="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90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116632"/>
            <a:ext cx="6059016" cy="648072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«Терапия» игральными костями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39750" y="908050"/>
            <a:ext cx="7878763" cy="5738813"/>
            <a:chOff x="340" y="572"/>
            <a:chExt cx="4963" cy="36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0" y="572"/>
              <a:ext cx="4957" cy="3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485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6"/>
            <a:stretch/>
          </p:blipFill>
          <p:spPr bwMode="auto">
            <a:xfrm>
              <a:off x="340" y="618"/>
              <a:ext cx="4963" cy="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539750" y="4293096"/>
            <a:ext cx="7878762" cy="1224136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39750" y="1844824"/>
            <a:ext cx="7940675" cy="3438525"/>
            <a:chOff x="379" y="1077"/>
            <a:chExt cx="5002" cy="2166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79" y="1077"/>
              <a:ext cx="5002" cy="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" y="1077"/>
              <a:ext cx="5008" cy="2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116632"/>
            <a:ext cx="6059016" cy="648072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«Терапия» игральными костями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749" y="2996952"/>
            <a:ext cx="7940675" cy="151216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2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116632"/>
            <a:ext cx="6059016" cy="648072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«Терапия» игральными костями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8100" y="765175"/>
            <a:ext cx="8999538" cy="5778500"/>
            <a:chOff x="24" y="482"/>
            <a:chExt cx="5669" cy="364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" y="482"/>
              <a:ext cx="5669" cy="3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82"/>
              <a:ext cx="5673" cy="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75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18864" y="-99392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Уровни доказательности</a:t>
            </a:r>
            <a:endParaRPr lang="ru-RU" sz="4000" b="1" dirty="0">
              <a:solidFill>
                <a:srgbClr val="0070C0"/>
              </a:solidFill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15888" y="1465238"/>
            <a:ext cx="9036050" cy="3763962"/>
            <a:chOff x="73" y="527"/>
            <a:chExt cx="5692" cy="2371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73" y="527"/>
              <a:ext cx="5692" cy="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527"/>
              <a:ext cx="5697" cy="2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Прямоугольник 18"/>
          <p:cNvSpPr/>
          <p:nvPr/>
        </p:nvSpPr>
        <p:spPr>
          <a:xfrm>
            <a:off x="4932041" y="6453550"/>
            <a:ext cx="4241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Клинические рекомендации по ВРТ, 2019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5876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18864" y="-99392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Уровни доказательности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1" y="6453550"/>
            <a:ext cx="4241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Клинические рекомендации по ВРТ, 2019</a:t>
            </a:r>
            <a:endParaRPr lang="ru-RU" i="1" dirty="0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120079" y="1556792"/>
            <a:ext cx="8982693" cy="3456384"/>
            <a:chOff x="580" y="1275"/>
            <a:chExt cx="4600" cy="1770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580" y="1275"/>
              <a:ext cx="4600" cy="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1275"/>
              <a:ext cx="4604" cy="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85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31922093"/>
              </p:ext>
            </p:extLst>
          </p:nvPr>
        </p:nvGraphicFramePr>
        <p:xfrm>
          <a:off x="0" y="404664"/>
          <a:ext cx="89644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3"/>
          <a:stretch/>
        </p:blipFill>
        <p:spPr>
          <a:xfrm>
            <a:off x="6084168" y="2852936"/>
            <a:ext cx="2952328" cy="285289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4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6408738" cy="1079500"/>
          </a:xfrm>
          <a:solidFill>
            <a:srgbClr val="BFBFBF"/>
          </a:solidFill>
          <a:ln>
            <a:solidFill>
              <a:srgbClr val="262626"/>
            </a:solidFill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smtClean="0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ＭＳ Ｐゴシック" panose="020B0600070205080204" pitchFamily="34" charset="-128"/>
              </a:rPr>
              <a:t>Иерархия доказательн</a:t>
            </a:r>
            <a:r>
              <a:rPr lang="ru-RU" sz="4000" smtClean="0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ＭＳ Ｐゴシック" panose="020B0600070205080204" pitchFamily="34" charset="-128"/>
              </a:rPr>
              <a:t>ости</a:t>
            </a:r>
          </a:p>
        </p:txBody>
      </p:sp>
      <p:graphicFrame>
        <p:nvGraphicFramePr>
          <p:cNvPr id="44130" name="Group 98"/>
          <p:cNvGraphicFramePr>
            <a:graphicFrameLocks noGrp="1"/>
          </p:cNvGraphicFramePr>
          <p:nvPr>
            <p:ph type="tbl" idx="1"/>
          </p:nvPr>
        </p:nvGraphicFramePr>
        <p:xfrm>
          <a:off x="250825" y="1916113"/>
          <a:ext cx="8713788" cy="4724400"/>
        </p:xfrm>
        <a:graphic>
          <a:graphicData uri="http://schemas.openxmlformats.org/drawingml/2006/table">
            <a:tbl>
              <a:tblPr/>
              <a:tblGrid>
                <a:gridCol w="741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Доказательство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Уровень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Систематический обзор и мета-анализ рандомизированных контролируемых исследований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1a</a:t>
                      </a: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Минимум одно рандомизированное контролируемое исследование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1b</a:t>
                      </a: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Минимум одно контролируемое исследование с хорошим дизайном без рандомизации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2a</a:t>
                      </a: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Минимум один другой тип полу-экспериментального исследования с хорошим дизайном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2b</a:t>
                      </a: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Неэкспериментальное описательное изучение с хорошим дизайном, таким как сравнительное изучение, изучение корреляции или описание случая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7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Отчет комитета экспертов или мнение и/или клинический опыт уважаемых авторитетов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4</a:t>
                      </a: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77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3" name="Rectangle 31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713788" cy="1439863"/>
          </a:xfrm>
          <a:solidFill>
            <a:srgbClr val="BFBFBF"/>
          </a:solidFill>
          <a:ln>
            <a:solidFill>
              <a:srgbClr val="262626"/>
            </a:solidFill>
          </a:ln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sz="2900" smtClean="0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ＭＳ Ｐゴシック" panose="020B0600070205080204" pitchFamily="34" charset="-128"/>
              </a:rPr>
              <a:t>Сила доказательности, соответствующая каждому уровню рекомендаций</a:t>
            </a:r>
          </a:p>
        </p:txBody>
      </p:sp>
      <p:graphicFrame>
        <p:nvGraphicFramePr>
          <p:cNvPr id="18547" name="Group 115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65100" y="1827213"/>
          <a:ext cx="8799513" cy="3975100"/>
        </p:xfrm>
        <a:graphic>
          <a:graphicData uri="http://schemas.openxmlformats.org/drawingml/2006/table">
            <a:tbl>
              <a:tblPr/>
              <a:tblGrid>
                <a:gridCol w="145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Степень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Сила доказательности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A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Базируется на 1 уровне доказательности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9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B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Напрямую базируется на 2 уровне доказательности или экстраполирует рекомендации из уровня 1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6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C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Напрямую базируется на 3 уровне доказательности или экстраполирует рекомендации из уровня 1 или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6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D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Напрямую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базир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. на 4 уровне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доказ-ти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 или экстра-полирует рекомендации из уровня 1 или 2 или 3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GPP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Взгляд рабочей группы руководства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548" name="Rectangle 116"/>
          <p:cNvSpPr>
            <a:spLocks noChangeArrowheads="1"/>
          </p:cNvSpPr>
          <p:nvPr/>
        </p:nvSpPr>
        <p:spPr bwMode="auto">
          <a:xfrm>
            <a:off x="395288" y="6200775"/>
            <a:ext cx="842486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b="1" i="1" dirty="0">
                <a:solidFill>
                  <a:srgbClr val="404040"/>
                </a:solidFill>
                <a:latin typeface="Arial Cyr" charset="-52"/>
                <a:ea typeface="+mn-ea"/>
              </a:rPr>
              <a:t>GPP</a:t>
            </a:r>
            <a:r>
              <a:rPr lang="en-US" i="1" dirty="0">
                <a:solidFill>
                  <a:srgbClr val="404040"/>
                </a:solidFill>
                <a:latin typeface="Arial Cyr" charset="-52"/>
                <a:ea typeface="+mn-ea"/>
              </a:rPr>
              <a:t>- </a:t>
            </a:r>
            <a:r>
              <a:rPr lang="en-US" b="1" i="1" dirty="0">
                <a:solidFill>
                  <a:srgbClr val="404040"/>
                </a:solidFill>
                <a:latin typeface="Arial Cyr" charset="-52"/>
                <a:ea typeface="+mn-ea"/>
              </a:rPr>
              <a:t>g</a:t>
            </a:r>
            <a:r>
              <a:rPr lang="en-US" i="1" dirty="0">
                <a:solidFill>
                  <a:srgbClr val="404040"/>
                </a:solidFill>
                <a:latin typeface="Arial Cyr" charset="-52"/>
                <a:ea typeface="+mn-ea"/>
              </a:rPr>
              <a:t>ood </a:t>
            </a:r>
            <a:r>
              <a:rPr lang="en-US" b="1" i="1" dirty="0">
                <a:solidFill>
                  <a:srgbClr val="404040"/>
                </a:solidFill>
                <a:latin typeface="Arial Cyr" charset="-52"/>
                <a:ea typeface="+mn-ea"/>
              </a:rPr>
              <a:t>p</a:t>
            </a:r>
            <a:r>
              <a:rPr lang="en-US" i="1" dirty="0">
                <a:solidFill>
                  <a:srgbClr val="404040"/>
                </a:solidFill>
                <a:latin typeface="Arial Cyr" charset="-52"/>
                <a:ea typeface="+mn-ea"/>
              </a:rPr>
              <a:t>ractice </a:t>
            </a:r>
            <a:r>
              <a:rPr lang="en-US" b="1" i="1" dirty="0">
                <a:solidFill>
                  <a:srgbClr val="404040"/>
                </a:solidFill>
                <a:latin typeface="Arial Cyr" charset="-52"/>
                <a:ea typeface="+mn-ea"/>
              </a:rPr>
              <a:t>p</a:t>
            </a:r>
            <a:r>
              <a:rPr lang="en-US" i="1" dirty="0">
                <a:solidFill>
                  <a:srgbClr val="404040"/>
                </a:solidFill>
                <a:latin typeface="Arial Cyr" charset="-52"/>
                <a:ea typeface="+mn-ea"/>
              </a:rPr>
              <a:t>oint</a:t>
            </a:r>
            <a:endParaRPr lang="ru-RU" i="1" dirty="0">
              <a:solidFill>
                <a:srgbClr val="404040"/>
              </a:solidFill>
              <a:latin typeface="Arial Cyr" charset="-52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436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60" y="3861048"/>
            <a:ext cx="8891236" cy="27605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70" y="265510"/>
            <a:ext cx="8434815" cy="18673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2272010"/>
            <a:ext cx="3850409" cy="13730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668" y="3176546"/>
            <a:ext cx="5040828" cy="4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44624"/>
            <a:ext cx="8229600" cy="12101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0070C0"/>
                </a:solidFill>
              </a:rPr>
              <a:t>Что делать с новой ситуацией?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http://media.nn.ru/data/forum/images/2015-10/131267502-polygamy--8230-why-is-it-legal-in-isla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99" l="0" r="99278">
                        <a14:foregroundMark x1="29149" y1="22078" x2="29149" y2="22078"/>
                        <a14:foregroundMark x1="53968" y1="12121" x2="53968" y2="12121"/>
                        <a14:foregroundMark x1="76046" y1="30303" x2="76046" y2="30303"/>
                        <a14:foregroundMark x1="70418" y1="41703" x2="70418" y2="41703"/>
                        <a14:foregroundMark x1="32612" y1="36508" x2="32612" y2="36508"/>
                        <a14:foregroundMark x1="29726" y1="25974" x2="29726" y2="25974"/>
                        <a14:foregroundMark x1="73449" y1="31746" x2="73449" y2="31746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42338" y="908720"/>
            <a:ext cx="2782652" cy="2782652"/>
          </a:xfrm>
          <a:prstGeom prst="rect">
            <a:avLst/>
          </a:prstGeom>
          <a:noFill/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518864" y="3691372"/>
            <a:ext cx="8229600" cy="290598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dirty="0" smtClean="0"/>
              <a:t>Ищем </a:t>
            </a:r>
            <a:r>
              <a:rPr lang="ru-RU" sz="3600" dirty="0" err="1" smtClean="0"/>
              <a:t>гайдлайны</a:t>
            </a:r>
            <a:endParaRPr lang="ru-RU" sz="3600" dirty="0" smtClean="0"/>
          </a:p>
          <a:p>
            <a:pPr>
              <a:lnSpc>
                <a:spcPct val="90000"/>
              </a:lnSpc>
            </a:pPr>
            <a:r>
              <a:rPr lang="ru-RU" sz="3600" dirty="0" smtClean="0"/>
              <a:t>Ищем систематические обзоры</a:t>
            </a:r>
          </a:p>
          <a:p>
            <a:pPr>
              <a:lnSpc>
                <a:spcPct val="90000"/>
              </a:lnSpc>
            </a:pPr>
            <a:r>
              <a:rPr lang="ru-RU" sz="3600" dirty="0" smtClean="0"/>
              <a:t>Читаем оригинальные статьи</a:t>
            </a:r>
            <a:endParaRPr lang="ru-RU" sz="3600" dirty="0"/>
          </a:p>
          <a:p>
            <a:pPr lvl="1">
              <a:lnSpc>
                <a:spcPct val="90000"/>
              </a:lnSpc>
            </a:pPr>
            <a:r>
              <a:rPr lang="ru-RU" sz="3200" dirty="0" smtClean="0"/>
              <a:t>Смотрим на методы</a:t>
            </a:r>
          </a:p>
          <a:p>
            <a:pPr lvl="1">
              <a:lnSpc>
                <a:spcPct val="90000"/>
              </a:lnSpc>
            </a:pPr>
            <a:r>
              <a:rPr lang="ru-RU" sz="3200" dirty="0" smtClean="0"/>
              <a:t>Делаем свои выводы</a:t>
            </a:r>
          </a:p>
        </p:txBody>
      </p:sp>
    </p:spTree>
    <p:extLst>
      <p:ext uri="{BB962C8B-B14F-4D97-AF65-F5344CB8AC3E}">
        <p14:creationId xmlns:p14="http://schemas.microsoft.com/office/powerpoint/2010/main" val="240899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89040"/>
            <a:ext cx="3755803" cy="375580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6008" y="57756"/>
            <a:ext cx="4737275" cy="165443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Традиционная</a:t>
            </a:r>
            <a:br>
              <a:rPr lang="ru-RU" sz="3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ru-RU" sz="3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медицина</a:t>
            </a:r>
            <a:endParaRPr lang="ru-RU" sz="3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ru-RU" dirty="0"/>
              <a:t>Искусство врачевания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960" y="1751321"/>
            <a:ext cx="1800000" cy="2469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30" y="1069042"/>
            <a:ext cx="2982094" cy="2147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57" y="2551772"/>
            <a:ext cx="3917499" cy="1525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4" y="1765725"/>
            <a:ext cx="1800000" cy="2401301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983315" y="37113"/>
            <a:ext cx="3837157" cy="10156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Наука</a:t>
            </a:r>
          </a:p>
          <a:p>
            <a:pPr marL="0" indent="0" algn="ctr">
              <a:lnSpc>
                <a:spcPts val="2100"/>
              </a:lnSpc>
              <a:buFont typeface="Arial" panose="020B0604020202020204" pitchFamily="34" charset="0"/>
              <a:buNone/>
            </a:pPr>
            <a:r>
              <a:rPr lang="ru-RU" dirty="0" smtClean="0"/>
              <a:t>Объективная истина</a:t>
            </a:r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66869" y="4221088"/>
            <a:ext cx="4233123" cy="20174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FF"/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>
              <a:spcBef>
                <a:spcPts val="200"/>
              </a:spcBef>
            </a:pPr>
            <a:r>
              <a:rPr lang="ru-RU" sz="3200" dirty="0" smtClean="0"/>
              <a:t>Передача знания:</a:t>
            </a:r>
            <a:br>
              <a:rPr lang="ru-RU" sz="3200" dirty="0" smtClean="0"/>
            </a:br>
            <a:r>
              <a:rPr lang="ru-RU" sz="3200" dirty="0" smtClean="0"/>
              <a:t>учитель—ученик</a:t>
            </a:r>
          </a:p>
          <a:p>
            <a:pPr>
              <a:spcBef>
                <a:spcPts val="200"/>
              </a:spcBef>
            </a:pPr>
            <a:r>
              <a:rPr lang="ru-RU" sz="3200" dirty="0"/>
              <a:t>Индивидуальный подход</a:t>
            </a:r>
          </a:p>
          <a:p>
            <a:pPr>
              <a:spcBef>
                <a:spcPts val="200"/>
              </a:spcBef>
            </a:pPr>
            <a:r>
              <a:rPr lang="ru-RU" sz="3200" dirty="0" smtClean="0"/>
              <a:t>Субъективность</a:t>
            </a:r>
            <a:endParaRPr lang="ru-RU" sz="3200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009928" y="4221088"/>
            <a:ext cx="4530624" cy="24928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ru-RU" dirty="0">
                <a:solidFill>
                  <a:srgbClr val="0000FF"/>
                </a:solidFill>
              </a:rPr>
              <a:t>Передача знаний – публикации</a:t>
            </a:r>
          </a:p>
          <a:p>
            <a:pPr>
              <a:spcBef>
                <a:spcPts val="200"/>
              </a:spcBef>
            </a:pPr>
            <a:r>
              <a:rPr lang="ru-RU" dirty="0" smtClean="0">
                <a:solidFill>
                  <a:srgbClr val="0000FF"/>
                </a:solidFill>
              </a:rPr>
              <a:t>Воспроизводимость</a:t>
            </a:r>
          </a:p>
          <a:p>
            <a:pPr>
              <a:spcBef>
                <a:spcPts val="200"/>
              </a:spcBef>
            </a:pPr>
            <a:r>
              <a:rPr lang="ru-RU" dirty="0" err="1">
                <a:solidFill>
                  <a:srgbClr val="0000FF"/>
                </a:solidFill>
              </a:rPr>
              <a:t>Верифицируемость</a:t>
            </a:r>
            <a:endParaRPr lang="ru-RU" dirty="0">
              <a:solidFill>
                <a:srgbClr val="0000FF"/>
              </a:solidFill>
            </a:endParaRPr>
          </a:p>
          <a:p>
            <a:pPr>
              <a:spcBef>
                <a:spcPts val="200"/>
              </a:spcBef>
            </a:pPr>
            <a:r>
              <a:rPr lang="ru-RU" dirty="0" smtClean="0">
                <a:solidFill>
                  <a:srgbClr val="0000FF"/>
                </a:solidFill>
              </a:rPr>
              <a:t>Объективность</a:t>
            </a:r>
          </a:p>
        </p:txBody>
      </p:sp>
      <p:pic>
        <p:nvPicPr>
          <p:cNvPr id="13314" name="Picture 2" descr="https://www.beesona.ru/upload/882/0d6af47f02a4249188da43f64911982f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69" y="1278074"/>
            <a:ext cx="3984276" cy="39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90872" y="26981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40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://img0.joyreactor.cc/pics/post/14-%D1%84%D0%B5%D0%B2%D1%80%D0%B0%D0%BB%D1%8F-Google-Doodles-gif-%D0%BF%D0%B5%D1%81%D0%BE%D1%87%D0%BD%D0%B8%D1%86%D0%B0-2857128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43" y="31768"/>
            <a:ext cx="3600450" cy="125853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147" r="48042" b="9692"/>
          <a:stretch/>
        </p:blipFill>
        <p:spPr>
          <a:xfrm>
            <a:off x="400606" y="980728"/>
            <a:ext cx="8342787" cy="6788473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/>
          <a:srcRect l="14203" t="18133" r="16887"/>
          <a:stretch/>
        </p:blipFill>
        <p:spPr>
          <a:xfrm>
            <a:off x="0" y="1700808"/>
            <a:ext cx="9266810" cy="61926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80268" y="4374964"/>
            <a:ext cx="690627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WTF???</a:t>
            </a:r>
            <a:endParaRPr lang="ru-RU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550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solidFill>
                  <a:srgbClr val="0070C0"/>
                </a:solidFill>
              </a:rPr>
              <a:t>Источники информации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2840" y="764704"/>
            <a:ext cx="2973016" cy="5040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/>
              <a:t>Друг сказал…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2363732"/>
            <a:ext cx="1742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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275856" y="1268760"/>
            <a:ext cx="297301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800" dirty="0" smtClean="0"/>
              <a:t>На форуме…</a:t>
            </a:r>
            <a:endParaRPr lang="ru-RU" sz="2800" dirty="0" smtClean="0"/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6372200" y="1856898"/>
            <a:ext cx="297301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800" dirty="0" smtClean="0"/>
              <a:t>Говорят…</a:t>
            </a:r>
            <a:endParaRPr lang="ru-RU" sz="2800" dirty="0" smtClean="0"/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1187624" y="1856898"/>
            <a:ext cx="297301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800" dirty="0" smtClean="0"/>
              <a:t>Всем известно…</a:t>
            </a:r>
            <a:endParaRPr lang="ru-RU" sz="2800" dirty="0" smtClean="0"/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302840" y="3356992"/>
            <a:ext cx="340506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800" dirty="0" smtClean="0"/>
              <a:t>Меня так учили!</a:t>
            </a:r>
            <a:endParaRPr lang="ru-RU" sz="2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97720" y="2445036"/>
            <a:ext cx="5115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Слухи и частные мнения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279470" y="3866949"/>
            <a:ext cx="662473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800" dirty="0" smtClean="0"/>
              <a:t>Так сказал проф. Преображенский!</a:t>
            </a:r>
            <a:endParaRPr lang="ru-RU" sz="2800" dirty="0" smtClean="0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279470" y="4384602"/>
            <a:ext cx="662473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800" dirty="0" smtClean="0"/>
              <a:t>Так написано в УЧЕБНИКЕ!</a:t>
            </a:r>
            <a:endParaRPr lang="ru-RU" sz="28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948264" y="3723205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???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4983563"/>
            <a:ext cx="3515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Частные мнения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3" name="Содержимое 2"/>
          <p:cNvSpPr txBox="1">
            <a:spLocks/>
          </p:cNvSpPr>
          <p:nvPr/>
        </p:nvSpPr>
        <p:spPr>
          <a:xfrm>
            <a:off x="302840" y="5733256"/>
            <a:ext cx="8229600" cy="915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/>
              <a:t>Google.com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Wikipedia.org </a:t>
            </a:r>
            <a:endParaRPr lang="ru-RU" sz="28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051665" y="5773766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???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19201" y="2350135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???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2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1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1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1" dur="1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1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1" dur="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1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1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1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1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0" dur="1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1" dur="1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7" grpId="1"/>
      <p:bldP spid="14" grpId="0" uiExpand="1" build="p"/>
      <p:bldP spid="15" grpId="0" uiExpand="1" build="p"/>
      <p:bldP spid="16" grpId="0" uiExpand="1" build="p"/>
      <p:bldP spid="17" grpId="0" uiExpand="1" build="p"/>
      <p:bldP spid="18" grpId="0"/>
      <p:bldP spid="19" grpId="0" uiExpand="1" build="p"/>
      <p:bldP spid="20" grpId="0" uiExpand="1" build="p"/>
      <p:bldP spid="21" grpId="0"/>
      <p:bldP spid="22" grpId="0"/>
      <p:bldP spid="23" grpId="0" uiExpand="1" build="p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2840" y="1484784"/>
            <a:ext cx="8229600" cy="171906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/>
              <a:t>Базы научных и медицинских публикаций</a:t>
            </a:r>
          </a:p>
          <a:p>
            <a:pPr lvl="1" fontAlgn="ctr">
              <a:defRPr/>
            </a:pPr>
            <a:r>
              <a:rPr lang="en-US" sz="2000" dirty="0">
                <a:hlinkClick r:id="rId2"/>
              </a:rPr>
              <a:t>www.pubmed.org</a:t>
            </a:r>
            <a:endParaRPr lang="ru-RU" sz="2000" dirty="0"/>
          </a:p>
          <a:p>
            <a:pPr lvl="1" fontAlgn="ctr">
              <a:defRPr/>
            </a:pPr>
            <a:r>
              <a:rPr lang="en-US" sz="2000" dirty="0">
                <a:hlinkClick r:id="rId3"/>
              </a:rPr>
              <a:t>www.tripdatabase.com</a:t>
            </a:r>
            <a:endParaRPr lang="ru-RU" sz="2000" dirty="0"/>
          </a:p>
          <a:p>
            <a:pPr lvl="1" fontAlgn="ctr">
              <a:defRPr/>
            </a:pPr>
            <a:r>
              <a:rPr lang="en-US" sz="2000" dirty="0" smtClean="0">
                <a:hlinkClick r:id="rId4"/>
              </a:rPr>
              <a:t>www.theocochranelibrary.com</a:t>
            </a:r>
            <a:endParaRPr lang="ru-RU" sz="2000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73236" y="3429000"/>
            <a:ext cx="8229600" cy="1935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600"/>
              </a:spcBef>
            </a:pPr>
            <a:r>
              <a:rPr lang="ru-RU" sz="2800" dirty="0"/>
              <a:t>Э</a:t>
            </a:r>
            <a:r>
              <a:rPr lang="ru-RU" sz="2800" dirty="0" smtClean="0"/>
              <a:t>кспертные </a:t>
            </a:r>
            <a:r>
              <a:rPr lang="ru-RU" sz="2800" dirty="0" smtClean="0"/>
              <a:t>мнения / </a:t>
            </a:r>
            <a:r>
              <a:rPr lang="ru-RU" sz="2800" dirty="0" err="1" smtClean="0"/>
              <a:t>гайдлайны</a:t>
            </a:r>
            <a:endParaRPr lang="ru-RU" sz="2800" dirty="0" smtClean="0"/>
          </a:p>
          <a:p>
            <a:pPr lvl="1" fontAlgn="ctr">
              <a:lnSpc>
                <a:spcPct val="90000"/>
              </a:lnSpc>
            </a:pPr>
            <a:r>
              <a:rPr lang="en-US" sz="2000" dirty="0" smtClean="0">
                <a:hlinkClick r:id="rId5"/>
              </a:rPr>
              <a:t>http://www.who.int/publications/guidelines</a:t>
            </a:r>
            <a:endParaRPr lang="en-US" sz="2000" dirty="0" smtClean="0"/>
          </a:p>
          <a:p>
            <a:pPr lvl="1" fontAlgn="ctr">
              <a:lnSpc>
                <a:spcPct val="90000"/>
              </a:lnSpc>
            </a:pPr>
            <a:r>
              <a:rPr lang="ru-RU" sz="2000" u="sng" dirty="0" smtClean="0">
                <a:hlinkClick r:id="rId6"/>
              </a:rPr>
              <a:t>http://alphascientists.org/wb/index.php</a:t>
            </a:r>
            <a:endParaRPr lang="ru-RU" sz="2000" dirty="0" smtClean="0"/>
          </a:p>
          <a:p>
            <a:pPr lvl="1" fontAlgn="ctr">
              <a:lnSpc>
                <a:spcPct val="90000"/>
              </a:lnSpc>
            </a:pPr>
            <a:r>
              <a:rPr lang="ru-RU" sz="2000" u="sng" dirty="0" smtClean="0">
                <a:hlinkClick r:id="rId7"/>
              </a:rPr>
              <a:t>http://www.asrm.org</a:t>
            </a:r>
            <a:endParaRPr lang="ru-RU" sz="2000" dirty="0" smtClean="0"/>
          </a:p>
          <a:p>
            <a:pPr lvl="1" fontAlgn="ctr">
              <a:lnSpc>
                <a:spcPct val="90000"/>
              </a:lnSpc>
            </a:pPr>
            <a:r>
              <a:rPr lang="ru-RU" sz="2000" u="sng" dirty="0" smtClean="0">
                <a:hlinkClick r:id="rId8"/>
              </a:rPr>
              <a:t>http://www.eshre.eu</a:t>
            </a:r>
            <a:r>
              <a:rPr lang="ru-RU" sz="2000" dirty="0" smtClean="0"/>
              <a:t> </a:t>
            </a:r>
            <a:endParaRPr lang="en-US" sz="20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051665" y="5301208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???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0070C0"/>
                </a:solidFill>
              </a:rPr>
              <a:t>Источники информации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6388" name="Picture 4" descr="http://simptom.bez-glista.ru/wp-content/uploads/2018/09/31-6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0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97" y="4525119"/>
            <a:ext cx="2660303" cy="21282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7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16632"/>
            <a:ext cx="8229600" cy="12101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Публикации в медицине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9512" y="1326778"/>
            <a:ext cx="8733656" cy="5342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Оригинальные исследования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Case report </a:t>
            </a:r>
            <a:r>
              <a:rPr lang="en-US" sz="2400" dirty="0">
                <a:latin typeface="+mj-lt"/>
                <a:ea typeface="+mj-ea"/>
                <a:cs typeface="+mj-cs"/>
              </a:rPr>
              <a:t>– </a:t>
            </a:r>
            <a:r>
              <a:rPr lang="ru-RU" sz="2400" dirty="0">
                <a:latin typeface="+mj-lt"/>
                <a:ea typeface="+mj-ea"/>
                <a:cs typeface="+mj-cs"/>
              </a:rPr>
              <a:t>констатация случая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Cohort study </a:t>
            </a:r>
            <a:r>
              <a:rPr lang="en-US" sz="2400" dirty="0">
                <a:latin typeface="+mj-lt"/>
                <a:ea typeface="+mj-ea"/>
                <a:cs typeface="+mj-cs"/>
              </a:rPr>
              <a:t>– </a:t>
            </a:r>
            <a:r>
              <a:rPr lang="ru-RU" sz="2400" dirty="0">
                <a:latin typeface="+mj-lt"/>
                <a:ea typeface="+mj-ea"/>
                <a:cs typeface="+mj-cs"/>
              </a:rPr>
              <a:t>наблюдение за группой пациентов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RCT </a:t>
            </a:r>
            <a:r>
              <a:rPr lang="en-US" sz="2400" dirty="0">
                <a:latin typeface="+mj-lt"/>
                <a:ea typeface="+mj-ea"/>
                <a:cs typeface="+mj-cs"/>
              </a:rPr>
              <a:t>– </a:t>
            </a:r>
            <a:r>
              <a:rPr lang="ru-RU" sz="2400" dirty="0" err="1">
                <a:latin typeface="+mj-lt"/>
                <a:ea typeface="+mj-ea"/>
                <a:cs typeface="+mj-cs"/>
              </a:rPr>
              <a:t>рандомизированное</a:t>
            </a:r>
            <a:r>
              <a:rPr lang="ru-RU" sz="2400" dirty="0">
                <a:latin typeface="+mj-lt"/>
                <a:ea typeface="+mj-ea"/>
                <a:cs typeface="+mj-cs"/>
              </a:rPr>
              <a:t> контролируемое исследование</a:t>
            </a:r>
          </a:p>
          <a:p>
            <a:pPr>
              <a:lnSpc>
                <a:spcPct val="90000"/>
              </a:lnSpc>
              <a:spcBef>
                <a:spcPts val="1800"/>
              </a:spcBef>
              <a:defRPr/>
            </a:pPr>
            <a:r>
              <a:rPr lang="ru-RU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Обзоры</a:t>
            </a:r>
          </a:p>
          <a:p>
            <a:pPr>
              <a:lnSpc>
                <a:spcPct val="90000"/>
              </a:lnSpc>
              <a:spcBef>
                <a:spcPts val="1800"/>
              </a:spcBef>
              <a:defRPr/>
            </a:pPr>
            <a:r>
              <a:rPr lang="ru-RU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Систематические обзоры и </a:t>
            </a:r>
            <a:r>
              <a:rPr lang="ru-RU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метаанализы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smtClean="0"/>
              <a:t>– </a:t>
            </a:r>
            <a:r>
              <a:rPr lang="ru-RU" sz="2400" dirty="0"/>
              <a:t>с</a:t>
            </a:r>
            <a:r>
              <a:rPr lang="ru-RU" sz="2400" dirty="0" smtClean="0"/>
              <a:t>овокупный </a:t>
            </a:r>
            <a:r>
              <a:rPr lang="ru-RU" sz="2400" dirty="0" smtClean="0"/>
              <a:t>статистический </a:t>
            </a:r>
            <a:r>
              <a:rPr lang="ru-RU" sz="2400" b="1" dirty="0" smtClean="0">
                <a:solidFill>
                  <a:srgbClr val="FF0000"/>
                </a:solidFill>
              </a:rPr>
              <a:t>анализ всех доступных работ </a:t>
            </a:r>
            <a:r>
              <a:rPr lang="ru-RU" sz="2400" dirty="0" smtClean="0"/>
              <a:t>по теме. Поиск достоверных утверждений</a:t>
            </a:r>
          </a:p>
        </p:txBody>
      </p:sp>
    </p:spTree>
    <p:extLst>
      <p:ext uri="{BB962C8B-B14F-4D97-AF65-F5344CB8AC3E}">
        <p14:creationId xmlns:p14="http://schemas.microsoft.com/office/powerpoint/2010/main" val="403234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7924"/>
            <a:ext cx="8229600" cy="6747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solidFill>
                  <a:srgbClr val="0070C0"/>
                </a:solidFill>
              </a:rPr>
              <a:t>Case report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Ð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36" y="1584165"/>
            <a:ext cx="3765841" cy="2520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6/69/Dollyscotland.JPG/300px-Dollyscot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16" y="1584165"/>
            <a:ext cx="3360000" cy="2520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1"/>
          <p:cNvGrpSpPr>
            <a:grpSpLocks noChangeAspect="1"/>
          </p:cNvGrpSpPr>
          <p:nvPr/>
        </p:nvGrpSpPr>
        <p:grpSpPr bwMode="auto">
          <a:xfrm>
            <a:off x="-20064" y="4653136"/>
            <a:ext cx="9164063" cy="1450234"/>
            <a:chOff x="158" y="2341"/>
            <a:chExt cx="5447" cy="862"/>
          </a:xfrm>
        </p:grpSpPr>
        <p:sp>
          <p:nvSpPr>
            <p:cNvPr id="9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58" y="2341"/>
              <a:ext cx="5447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341"/>
              <a:ext cx="5452" cy="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7"/>
          <p:cNvGrpSpPr>
            <a:grpSpLocks noChangeAspect="1"/>
          </p:cNvGrpSpPr>
          <p:nvPr/>
        </p:nvGrpSpPr>
        <p:grpSpPr bwMode="auto">
          <a:xfrm>
            <a:off x="1449813" y="38799"/>
            <a:ext cx="6367701" cy="6819201"/>
            <a:chOff x="1831" y="1081"/>
            <a:chExt cx="2863" cy="3066"/>
          </a:xfrm>
        </p:grpSpPr>
        <p:sp>
          <p:nvSpPr>
            <p:cNvPr id="15" name="AutoShape 6"/>
            <p:cNvSpPr>
              <a:spLocks noChangeAspect="1" noChangeArrowheads="1" noTextEdit="1"/>
            </p:cNvSpPr>
            <p:nvPr/>
          </p:nvSpPr>
          <p:spPr bwMode="auto">
            <a:xfrm>
              <a:off x="1831" y="1081"/>
              <a:ext cx="2863" cy="3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1081"/>
              <a:ext cx="2869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277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5.862"/>
  <p:tag name="ISPRING_SLIDE_ID_2" val="{739DB464-AC61-4D74-9520-7A429C7E6C99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24482</TotalTime>
  <Words>767</Words>
  <Application>Microsoft Office PowerPoint</Application>
  <PresentationFormat>Экран (4:3)</PresentationFormat>
  <Paragraphs>235</Paragraphs>
  <Slides>44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MS PGothic</vt:lpstr>
      <vt:lpstr>Arial</vt:lpstr>
      <vt:lpstr>Arial Cyr</vt:lpstr>
      <vt:lpstr>Calibri</vt:lpstr>
      <vt:lpstr>Cambria</vt:lpstr>
      <vt:lpstr>Cambria Math</vt:lpstr>
      <vt:lpstr>Symbol</vt:lpstr>
      <vt:lpstr>Verdana</vt:lpstr>
      <vt:lpstr>Wingdings</vt:lpstr>
      <vt:lpstr>Тема Office</vt:lpstr>
      <vt:lpstr>Доказательства и опровержения</vt:lpstr>
      <vt:lpstr>Откуда врач знает, как правильно лечить?</vt:lpstr>
      <vt:lpstr>Откуда врач должен знать, как правильно лечить?</vt:lpstr>
      <vt:lpstr>Презентация PowerPoint</vt:lpstr>
      <vt:lpstr>Презентация PowerPoint</vt:lpstr>
      <vt:lpstr>Источники информации</vt:lpstr>
      <vt:lpstr>Презентация PowerPoint</vt:lpstr>
      <vt:lpstr>Публикации в медицине</vt:lpstr>
      <vt:lpstr>Case report</vt:lpstr>
      <vt:lpstr>Когортные исследования</vt:lpstr>
      <vt:lpstr>Когортные исследования</vt:lpstr>
      <vt:lpstr>RCT</vt:lpstr>
      <vt:lpstr>RCT</vt:lpstr>
      <vt:lpstr>RCT</vt:lpstr>
      <vt:lpstr>Обзоры</vt:lpstr>
      <vt:lpstr>Обзоры</vt:lpstr>
      <vt:lpstr>Обзоры</vt:lpstr>
      <vt:lpstr>Обзоры</vt:lpstr>
      <vt:lpstr>Обзоры</vt:lpstr>
      <vt:lpstr>Систематические обзоры и мета-анализы</vt:lpstr>
      <vt:lpstr>Систематические обзоры и мета-анализы</vt:lpstr>
      <vt:lpstr>Презентация PowerPoint</vt:lpstr>
      <vt:lpstr>Презентация PowerPoint</vt:lpstr>
      <vt:lpstr>Систематические обзоры</vt:lpstr>
      <vt:lpstr>Презентация PowerPoint</vt:lpstr>
      <vt:lpstr>Презентация PowerPoint</vt:lpstr>
      <vt:lpstr>Шансы и их отношение</vt:lpstr>
      <vt:lpstr>Шансы и их отношение</vt:lpstr>
      <vt:lpstr>Шансы и их отношение</vt:lpstr>
      <vt:lpstr>Презентация PowerPoint</vt:lpstr>
      <vt:lpstr>«Терапия» игральными костями</vt:lpstr>
      <vt:lpstr>«Терапия» игральными костями</vt:lpstr>
      <vt:lpstr>«Терапия» игральными костями</vt:lpstr>
      <vt:lpstr>«Терапия» игральными костями</vt:lpstr>
      <vt:lpstr>«Терапия» игральными костями</vt:lpstr>
      <vt:lpstr>«Терапия» игральными костями</vt:lpstr>
      <vt:lpstr>«Терапия» игральными костями</vt:lpstr>
      <vt:lpstr>Презентация PowerPoint</vt:lpstr>
      <vt:lpstr>Презентация PowerPoint</vt:lpstr>
      <vt:lpstr>Иерархия доказательности</vt:lpstr>
      <vt:lpstr>Сила доказательности, соответствующая каждому уровню рекомендаций</vt:lpstr>
      <vt:lpstr>Презентация PowerPoint</vt:lpstr>
      <vt:lpstr>Что делать с новой ситуацией?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ИКСИ и ПИКСИ. Практические аспекты</dc:title>
  <dc:creator>Володяев Илья Владимирович</dc:creator>
  <cp:lastModifiedBy>Ilya Volodyaev</cp:lastModifiedBy>
  <cp:revision>535</cp:revision>
  <dcterms:created xsi:type="dcterms:W3CDTF">2015-10-14T10:43:20Z</dcterms:created>
  <dcterms:modified xsi:type="dcterms:W3CDTF">2019-09-05T05:13:40Z</dcterms:modified>
</cp:coreProperties>
</file>