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26"/>
  </p:normalViewPr>
  <p:slideViewPr>
    <p:cSldViewPr snapToGrid="0" snapToObjects="1">
      <p:cViewPr varScale="1">
        <p:scale>
          <a:sx n="83" d="100"/>
          <a:sy n="83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BFBC5-4716-AD4B-8AD5-4DA1D8AFF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46C2E2-9A6C-3B47-B89E-C366491D2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A7C0FC-5E2D-3D42-ACB2-1A24669C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6B14F-8578-764F-8B4C-BCDA8FA9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466B9A-E528-BF48-9E75-AD35CACB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AC18B-8CF5-AD47-9B9C-DCBE7873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3AE2AD-7C26-4B49-8A4A-0B70C82D4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9D44A4-B23A-2940-9F77-9EC31B1B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A6BDEB-D1CD-174A-8E20-B330FFDE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C6DA15-F1EF-6447-B6E3-D6259C80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6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10BA9E-1204-3848-83EB-185A89992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E16B6B-6C85-5D45-866B-AD310DCC8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FBE2D5-2D6C-7441-B44A-F7A661D8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8BF5AD-5C14-7F42-A70B-686EDF1D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850D34-B4E1-4542-BC84-FD05474F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42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50729-9351-AD46-AF6D-8CB07C8C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65460-046A-2F45-B3B4-F0D677BB0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E59E2-3486-EF44-A27D-87526F57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06212-7DD7-C149-9217-4D203682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51E2A-B9A2-8E40-A83D-9F4D2B79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3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5897C-D965-994D-997A-4E5F8FD4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2AA7BB-0BEA-9441-8A01-02E7A154F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4FD131-C3C0-5847-8FA1-1498BA8B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D783FF-FAF2-C04B-8B4B-7A808933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E90C8E-8A44-9748-AF7F-878B4E3A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CF4AA-2750-AB46-A667-FB3396222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0AE3EE-E026-3C4B-95AD-08C09DCD5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E38964-A0F7-C847-889D-7D62F4BB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0857DF-FDE2-074E-9F44-ED96DC24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347BAF-B086-4A46-A25D-E0DAC40E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732863-029D-B045-BE09-EEFE15B0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56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02861-1433-4C47-A11F-0EA40BCD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A449A7-FCDC-A14A-A03B-72F83BDF4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21514E-2526-724C-85F1-9628125BF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2CBEF38-DE85-D849-B10D-E8711F1B0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0AA9F1-C963-8149-A368-BDDE83572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00C783-CE05-EB4D-B546-3DBA6F11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679F55-97F3-2941-AF74-0E51D497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8B71E10-B9BA-6442-B3A3-2ABCBD2E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5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7A229-8B06-2E43-B68E-5448ADF6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F90439-09F5-6C41-A6E1-49DF777D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6DC1AE-3765-D542-9AC3-646C5B14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ACD491-C386-A84D-BA5E-94F36595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7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A02599-DE3E-334A-BC6E-95F5A188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9C5BA8-26A2-614C-B408-86BA5995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A4B2DF-AC01-9B4E-8717-5A477A0C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9F074-38A3-D045-9DD1-A4A83B72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630AB7-9E4D-2D4A-A967-8EE84F6E1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087531-139E-8743-A6DE-93A0F0977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507874-1C4E-0E47-8922-CE1CF124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413FFA-707F-D748-BF20-BD60C962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070BC0-B555-A643-B7DD-1DBE6285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4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A2008-5563-8B4D-BD0C-37D6925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0EA9EF-DD30-2C4D-884F-F0AD2ECBA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F56271-8E53-B946-ABE4-0CD88504D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583D2D-6FA4-A640-8338-C37A1A63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E6F804-027A-2B4B-AC89-E7B7B54D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31D510-F8C8-0841-9D9A-288DBBEA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9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A617D-D3B4-9041-8717-835BCD8F4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9A4F6C-4845-E842-894F-32EB0D2C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609EFC-3300-1F42-A876-5CE5DD274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E7C1-4517-9344-89FD-F801D6032705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0C7A09-447C-3840-A12D-B522318D2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874F86-CA06-FA40-B83F-A3D549A18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430A-7145-F74F-A33D-356752D47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ejhg201674" TargetMode="External"/><Relationship Id="rId2" Type="http://schemas.openxmlformats.org/officeDocument/2006/relationships/hyperlink" Target="https://jmg.bmj.com/content/jmedgenet/53/3/190.full.pdf?with-ds=y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E9E35-679E-334A-A13A-22621B4FF2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LOMAR SYNDROME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619A73-5B92-404B-8589-A2BDE127B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NOVEL NEURODEGENERATIVE DISEASE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86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F779F-88AF-D448-A154-6E0A545E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70D84A-43AE-BC44-8422-9110944B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LOMARS = </a:t>
            </a:r>
            <a:r>
              <a:rPr lang="en-US" dirty="0" err="1"/>
              <a:t>LoMaR</a:t>
            </a:r>
            <a:r>
              <a:rPr lang="en-US" dirty="0"/>
              <a:t> Syndrome</a:t>
            </a:r>
          </a:p>
          <a:p>
            <a:pPr lvl="1">
              <a:lnSpc>
                <a:spcPct val="160000"/>
              </a:lnSpc>
            </a:pPr>
            <a:r>
              <a:rPr lang="en-US" sz="2800" dirty="0"/>
              <a:t>Fatima </a:t>
            </a:r>
            <a:r>
              <a:rPr lang="en-US" sz="2800" dirty="0">
                <a:solidFill>
                  <a:srgbClr val="7030A0"/>
                </a:solidFill>
              </a:rPr>
              <a:t>Lo</a:t>
            </a:r>
            <a:r>
              <a:rPr lang="en-US" sz="2800" dirty="0"/>
              <a:t>pes, Patricia </a:t>
            </a:r>
            <a:r>
              <a:rPr lang="en-US" sz="2800" dirty="0" err="1">
                <a:solidFill>
                  <a:srgbClr val="7030A0"/>
                </a:solidFill>
              </a:rPr>
              <a:t>Ma</a:t>
            </a:r>
            <a:r>
              <a:rPr lang="en-US" sz="2800" dirty="0" err="1"/>
              <a:t>ciel</a:t>
            </a:r>
            <a:r>
              <a:rPr lang="en-US" sz="2800" dirty="0"/>
              <a:t> (et al.) 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/>
              <a:t>Affiliation: </a:t>
            </a:r>
            <a:r>
              <a:rPr lang="en-GB" dirty="0"/>
              <a:t>Life and Health Sciences Research Institute (ICVS), School of Health Sciences, University of Minho, Portugal; ICVS/3B’s—PT Government Associate Laboratory, Portugal </a:t>
            </a:r>
            <a:endParaRPr lang="en-US" dirty="0"/>
          </a:p>
          <a:p>
            <a:pPr marL="457200" lvl="1" indent="0">
              <a:buNone/>
            </a:pPr>
            <a:r>
              <a:rPr lang="en-US" sz="1900" dirty="0">
                <a:hlinkClick r:id="rId2"/>
              </a:rPr>
              <a:t>https://jmg.bmj.com/content/jmedgenet/53/3/190.full.pdf?with-ds=yes</a:t>
            </a:r>
            <a:endParaRPr lang="en-US" sz="1900" dirty="0"/>
          </a:p>
          <a:p>
            <a:pPr lvl="1">
              <a:lnSpc>
                <a:spcPct val="170000"/>
              </a:lnSpc>
            </a:pPr>
            <a:r>
              <a:rPr lang="en-US" sz="2800" dirty="0"/>
              <a:t>Lance </a:t>
            </a:r>
            <a:r>
              <a:rPr lang="en-US" sz="2800" dirty="0" err="1">
                <a:solidFill>
                  <a:srgbClr val="7030A0"/>
                </a:solidFill>
              </a:rPr>
              <a:t>R</a:t>
            </a:r>
            <a:r>
              <a:rPr lang="en-US" sz="2800" dirty="0" err="1"/>
              <a:t>odan</a:t>
            </a:r>
            <a:r>
              <a:rPr lang="en-US" sz="2800" dirty="0"/>
              <a:t> (et al.)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US" dirty="0"/>
              <a:t>Affiliation: </a:t>
            </a:r>
            <a:r>
              <a:rPr lang="en-GB" dirty="0"/>
              <a:t>Division of Genetics and Genomics, Boston Children’s Hospital, Boston, USA</a:t>
            </a:r>
            <a:endParaRPr lang="en-GB" i="1" dirty="0"/>
          </a:p>
          <a:p>
            <a:pPr marL="457200" lvl="1" indent="0">
              <a:lnSpc>
                <a:spcPct val="170000"/>
              </a:lnSpc>
              <a:buNone/>
            </a:pPr>
            <a:r>
              <a:rPr lang="en-US" sz="1600" dirty="0">
                <a:hlinkClick r:id="rId3"/>
              </a:rPr>
              <a:t>https://www.nature.com/articles/ejhg201674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62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85248-FC5B-C341-86DA-F02A532D1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LOMARS is…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D94C6-9E6C-6F43-A530-D957471CB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is an extremely rare disorder, with only a few cases reported worldwide, caused by a compound heterozygous mutation in the </a:t>
            </a:r>
            <a:r>
              <a:rPr lang="en-GB" i="1" dirty="0"/>
              <a:t>HTT </a:t>
            </a:r>
            <a:r>
              <a:rPr lang="en-GB" dirty="0"/>
              <a:t>gene. </a:t>
            </a:r>
          </a:p>
          <a:p>
            <a:pPr marL="0" indent="0">
              <a:buNone/>
            </a:pPr>
            <a:r>
              <a:rPr lang="en-GB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09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B97EB-F508-DE4A-A618-AB106BCA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LOMARS &amp; HTT gene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067170-BD06-DC4C-8FB3-3A5E36BB5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</a:t>
            </a:r>
            <a:r>
              <a:rPr lang="en-GB" i="1" dirty="0"/>
              <a:t>HTT </a:t>
            </a:r>
            <a:r>
              <a:rPr lang="en-GB" dirty="0"/>
              <a:t>gene –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GB" dirty="0"/>
              <a:t>location: short arm of chromosome 4;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GB" dirty="0"/>
              <a:t>encoded protein: huntingtin;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GB" dirty="0"/>
              <a:t>expression: highest in NS tissues;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GB" dirty="0"/>
              <a:t>Abnormal function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/>
              <a:t>Huntington’s disease (</a:t>
            </a:r>
            <a:r>
              <a:rPr lang="en-GB" sz="2200" dirty="0"/>
              <a:t>a neurodegenerative disorder; motor, mental, cognitive symptoms; on-set in adolescence; no disease-specific treatments).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GB" dirty="0"/>
              <a:t>Overall: little known about the huntingtin function in humans.</a:t>
            </a:r>
            <a:endParaRPr lang="en-GB" sz="2400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endParaRPr lang="en-GB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13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C0FC2-561A-2548-8369-6393B422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LOMARS &amp; HTT gene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76D643-0E43-6C40-A10D-B2AC30C30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Genetic origin: </a:t>
            </a:r>
            <a:r>
              <a:rPr lang="en-GB" dirty="0">
                <a:solidFill>
                  <a:srgbClr val="FF0000"/>
                </a:solidFill>
              </a:rPr>
              <a:t>two</a:t>
            </a:r>
            <a:r>
              <a:rPr lang="en-GB" dirty="0"/>
              <a:t> putative </a:t>
            </a:r>
            <a:r>
              <a:rPr lang="en-GB" dirty="0">
                <a:solidFill>
                  <a:srgbClr val="FF0000"/>
                </a:solidFill>
              </a:rPr>
              <a:t>compound</a:t>
            </a:r>
            <a:r>
              <a:rPr lang="en-GB" dirty="0"/>
              <a:t> heterozygous </a:t>
            </a:r>
            <a:r>
              <a:rPr lang="en-GB" dirty="0" err="1"/>
              <a:t>LoF</a:t>
            </a:r>
            <a:r>
              <a:rPr lang="en-GB" dirty="0"/>
              <a:t> mutations in the </a:t>
            </a:r>
            <a:r>
              <a:rPr lang="en-GB" i="1" dirty="0"/>
              <a:t>HTT </a:t>
            </a:r>
            <a:r>
              <a:rPr lang="en-GB" dirty="0"/>
              <a:t>gene</a:t>
            </a:r>
          </a:p>
          <a:p>
            <a:pPr marL="0" indent="0">
              <a:buNone/>
            </a:pPr>
            <a:r>
              <a:rPr lang="en-GB" dirty="0"/>
              <a:t>[* single-allele </a:t>
            </a:r>
            <a:r>
              <a:rPr lang="en-GB" dirty="0" err="1"/>
              <a:t>LoF</a:t>
            </a:r>
            <a:r>
              <a:rPr lang="en-GB" dirty="0"/>
              <a:t> mutation in 2 heterozygous family members =&gt; no clinical signs of disease]   </a:t>
            </a:r>
          </a:p>
          <a:p>
            <a:r>
              <a:rPr lang="en-GB" dirty="0"/>
              <a:t>a rare (a few families reported so far) congenital disease with Rett-like neurological symptoms: limb spasticity, muscle hypotonia, stereotyped arm movements, dystonia, ataxia, epilepsy, myopia, bruxism, etc. </a:t>
            </a:r>
          </a:p>
          <a:p>
            <a:pPr marL="0" indent="0" algn="ctr">
              <a:buNone/>
            </a:pPr>
            <a:r>
              <a:rPr lang="en-GB" u="sng" dirty="0">
                <a:solidFill>
                  <a:srgbClr val="FF0000"/>
                </a:solidFill>
              </a:rPr>
              <a:t>GENETIC DIAGNOSIS OFTEN OBSCURED !!!!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8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DE613-8102-1D4C-8796-5DB263A2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CASE:</a:t>
            </a:r>
            <a:r>
              <a:rPr lang="en-US" dirty="0"/>
              <a:t> proband 7y 11m girl; 132 cm; 35 kg.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7C22-DF49-7243-858F-7924B0C73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361224"/>
            <a:ext cx="10749366" cy="4815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Primary complaints</a:t>
            </a:r>
            <a:r>
              <a:rPr lang="en-US" dirty="0"/>
              <a:t>: </a:t>
            </a:r>
            <a:r>
              <a:rPr lang="en-GB" dirty="0"/>
              <a:t>lack of speech, mental retardation, impaired gait &amp; movement coordination;</a:t>
            </a:r>
          </a:p>
          <a:p>
            <a:pPr marL="0" indent="0">
              <a:buNone/>
            </a:pPr>
            <a:r>
              <a:rPr lang="en-GB" u="sng" dirty="0"/>
              <a:t>Examination</a:t>
            </a:r>
            <a:r>
              <a:rPr lang="en-GB" dirty="0"/>
              <a:t>: stereotypy, bruxism, dysmorphic facial features, ocular </a:t>
            </a:r>
            <a:r>
              <a:rPr lang="en-GB" dirty="0" err="1"/>
              <a:t>hypotelorism</a:t>
            </a:r>
            <a:r>
              <a:rPr lang="en-GB" dirty="0"/>
              <a:t>, intermittent divergent strabismus, permanently open mouth.</a:t>
            </a:r>
          </a:p>
          <a:p>
            <a:pPr marL="0" indent="0">
              <a:buNone/>
            </a:pPr>
            <a:r>
              <a:rPr lang="en-GB" dirty="0"/>
              <a:t>Rhythmic heart tones; no hepatosplenomegaly at palpation; external genitalia of female type.</a:t>
            </a:r>
          </a:p>
          <a:p>
            <a:pPr marL="0" indent="0">
              <a:buNone/>
            </a:pPr>
            <a:r>
              <a:rPr lang="en-GB" dirty="0"/>
              <a:t>Gait alterations: notable ataxia, a knee-bent walking, lower limb valgus; right-side hemiparetic muscle weakness.</a:t>
            </a:r>
          </a:p>
          <a:p>
            <a:pPr marL="0" indent="0">
              <a:buNone/>
            </a:pPr>
            <a:r>
              <a:rPr lang="en-GB" dirty="0"/>
              <a:t>Cognition: reduced; performed simple commands and requests, speech limited to separate syllables w/o swallowing impairments; spontaneous use of gestures to communicate desires.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1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7A7C1-FBF3-8440-BE3A-57C4CEB1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&amp; METHODS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72CBC-F713-D24B-AEE4-969D5701B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Study approved by the Academic Review Board of the D.O. Ott Research Institute of Obstetrics </a:t>
            </a:r>
            <a:r>
              <a:rPr lang="en-GB" dirty="0" err="1"/>
              <a:t>Gynecology</a:t>
            </a:r>
            <a:r>
              <a:rPr lang="en-GB" dirty="0"/>
              <a:t> and </a:t>
            </a:r>
            <a:r>
              <a:rPr lang="en-GB" dirty="0" err="1"/>
              <a:t>Reproductology</a:t>
            </a:r>
            <a:r>
              <a:rPr lang="en-GB" dirty="0"/>
              <a:t> (St. Petersburg, Russia).</a:t>
            </a:r>
          </a:p>
          <a:p>
            <a:pPr>
              <a:lnSpc>
                <a:spcPct val="150000"/>
              </a:lnSpc>
            </a:pPr>
            <a:r>
              <a:rPr lang="en-GB" dirty="0"/>
              <a:t>All the patients signed written informed consent.</a:t>
            </a:r>
          </a:p>
          <a:p>
            <a:pPr>
              <a:lnSpc>
                <a:spcPct val="150000"/>
              </a:lnSpc>
            </a:pPr>
            <a:r>
              <a:rPr lang="en-GB" dirty="0"/>
              <a:t>Study complies with the Declaration of Helsinki. </a:t>
            </a:r>
          </a:p>
          <a:p>
            <a:pPr>
              <a:lnSpc>
                <a:spcPct val="150000"/>
              </a:lnSpc>
            </a:pPr>
            <a:r>
              <a:rPr lang="en-GB" dirty="0"/>
              <a:t>Blood samples from all family members were collected.</a:t>
            </a:r>
          </a:p>
        </p:txBody>
      </p:sp>
    </p:spTree>
    <p:extLst>
      <p:ext uri="{BB962C8B-B14F-4D97-AF65-F5344CB8AC3E}">
        <p14:creationId xmlns:p14="http://schemas.microsoft.com/office/powerpoint/2010/main" val="123131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49C57-A447-6541-929E-37E7329C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&amp; METHODS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DC0F55-D013-8B49-860E-BA56C317B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u="sng" dirty="0"/>
              <a:t>WES &amp; Sanger </a:t>
            </a:r>
            <a:r>
              <a:rPr lang="en-US" dirty="0"/>
              <a:t>confirmed </a:t>
            </a:r>
            <a:r>
              <a:rPr lang="en-GB" dirty="0"/>
              <a:t>compound heterozygous variants in the proband</a:t>
            </a:r>
            <a:r>
              <a:rPr lang="en-US" dirty="0"/>
              <a:t>: </a:t>
            </a:r>
            <a:r>
              <a:rPr lang="en-GB" dirty="0"/>
              <a:t>c.8440C&gt;A (maternal) in exon 61 and c.2350C&gt;T (paternal) in exon 17 of the </a:t>
            </a:r>
            <a:r>
              <a:rPr lang="en-GB" i="1" dirty="0"/>
              <a:t>HTT </a:t>
            </a:r>
            <a:r>
              <a:rPr lang="en-GB" dirty="0"/>
              <a:t>gene, though clinical significance unknown.</a:t>
            </a:r>
          </a:p>
          <a:p>
            <a:pPr>
              <a:lnSpc>
                <a:spcPct val="150000"/>
              </a:lnSpc>
            </a:pPr>
            <a:r>
              <a:rPr lang="en-GB" dirty="0"/>
              <a:t>Earlier investigations refer to two heterozygous missense mutations: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/>
              <a:t>Lopes F. et al. c.2108C&gt;T and c.3779C&gt;T in exons 16 and 29;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err="1"/>
              <a:t>Rodan</a:t>
            </a:r>
            <a:r>
              <a:rPr lang="en-GB" dirty="0"/>
              <a:t> L. et al. c.4463+1G&gt;A in intron 34 and c.8156T&gt;A in exon 60. 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84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8F846-4056-504E-8099-33AF9C83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D653CB-D395-8544-9692-147D217A4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LOMARS is caused by  search for putative </a:t>
            </a:r>
            <a:r>
              <a:rPr lang="en-GB" dirty="0" err="1"/>
              <a:t>LoF</a:t>
            </a:r>
            <a:r>
              <a:rPr lang="en-GB" dirty="0"/>
              <a:t> mutations in the </a:t>
            </a:r>
            <a:r>
              <a:rPr lang="en-GB" i="1" dirty="0"/>
              <a:t>HTT </a:t>
            </a:r>
            <a:r>
              <a:rPr lang="en-GB" dirty="0"/>
              <a:t>gene sequence.</a:t>
            </a:r>
          </a:p>
          <a:p>
            <a:r>
              <a:rPr lang="en-GB" dirty="0"/>
              <a:t>LOMARS probability shall be considered in children with Rett-like neurological symptoms.</a:t>
            </a:r>
          </a:p>
          <a:p>
            <a:r>
              <a:rPr lang="en-GB" dirty="0"/>
              <a:t>Molecular genetic testing, elaborate diagnostic assessment and adequate interpretation are a collateral for rapid accurate diagnosis of inherited neuropsychiatric diseases.</a:t>
            </a:r>
          </a:p>
          <a:p>
            <a:r>
              <a:rPr lang="en-GB" dirty="0"/>
              <a:t>Awareness-raising among physicians is required regarding this rare condition to facilitate diagnosis and molecular genetic confirmation.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79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615</Words>
  <Application>Microsoft Macintosh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LOMAR SYNDROME</vt:lpstr>
      <vt:lpstr>Introduction</vt:lpstr>
      <vt:lpstr>LOMARS is…</vt:lpstr>
      <vt:lpstr>LOMARS &amp; HTT gene</vt:lpstr>
      <vt:lpstr>LOMARS &amp; HTT gene</vt:lpstr>
      <vt:lpstr>CASE: proband 7y 11m girl; 132 cm; 35 kg.</vt:lpstr>
      <vt:lpstr>MATERIALS &amp; METHODS</vt:lpstr>
      <vt:lpstr>MATERIALS &amp; METHODS</vt:lpstr>
      <vt:lpstr>SUMMARY: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LOMAR Syndrome</dc:title>
  <dc:creator>Olga Kameneva</dc:creator>
  <cp:lastModifiedBy>Olga Kameneva</cp:lastModifiedBy>
  <cp:revision>11</cp:revision>
  <dcterms:created xsi:type="dcterms:W3CDTF">2022-12-18T19:31:15Z</dcterms:created>
  <dcterms:modified xsi:type="dcterms:W3CDTF">2022-12-19T07:40:13Z</dcterms:modified>
</cp:coreProperties>
</file>