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/>
    <p:restoredTop sz="94818"/>
  </p:normalViewPr>
  <p:slideViewPr>
    <p:cSldViewPr snapToGrid="0" snapToObjects="1">
      <p:cViewPr varScale="1">
        <p:scale>
          <a:sx n="84" d="100"/>
          <a:sy n="84" d="100"/>
        </p:scale>
        <p:origin x="184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FA0147-4CB2-0842-AD2B-942855216F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464" y="1689315"/>
            <a:ext cx="9500461" cy="2361521"/>
          </a:xfrm>
        </p:spPr>
        <p:txBody>
          <a:bodyPr/>
          <a:lstStyle/>
          <a:p>
            <a:r>
              <a:rPr lang="en-US" dirty="0"/>
              <a:t>Identification of Genetic Markers of Human Height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3CE15CE-7DD0-434A-A448-D680F62AF4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336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C17AE3-E289-5A45-BA80-1260CD06F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777306" cy="1320800"/>
          </a:xfrm>
        </p:spPr>
        <p:txBody>
          <a:bodyPr>
            <a:noAutofit/>
          </a:bodyPr>
          <a:lstStyle/>
          <a:p>
            <a:r>
              <a:rPr lang="en-US" sz="4400" dirty="0"/>
              <a:t>RESULTS (2) : HEIGHT PREDICTION ?</a:t>
            </a:r>
            <a:endParaRPr lang="ru-RU" sz="4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EE382C-70FA-1546-997D-04F494785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Custom tests </a:t>
            </a:r>
            <a:r>
              <a:rPr lang="en-GB" sz="2400" i="1" dirty="0"/>
              <a:t>(F-</a:t>
            </a:r>
            <a:r>
              <a:rPr lang="en-GB" sz="2400" dirty="0"/>
              <a:t>test, </a:t>
            </a:r>
            <a:r>
              <a:rPr lang="el-GR" sz="2400" dirty="0"/>
              <a:t>χ</a:t>
            </a:r>
            <a:r>
              <a:rPr lang="en-US" sz="2400" dirty="0"/>
              <a:t>-</a:t>
            </a:r>
            <a:r>
              <a:rPr lang="en-GB" sz="2400" dirty="0"/>
              <a:t>squared test, correlation analysis FAILED to produce human height prediction models;</a:t>
            </a:r>
          </a:p>
          <a:p>
            <a:r>
              <a:rPr lang="en-GB" sz="2400" dirty="0"/>
              <a:t>Linear regression approach proved efficient for continuous values;</a:t>
            </a:r>
          </a:p>
          <a:p>
            <a:r>
              <a:rPr lang="en-GB" sz="2400" dirty="0"/>
              <a:t>Adjusted </a:t>
            </a:r>
            <a:r>
              <a:rPr lang="en-GB" sz="2400" i="1" dirty="0"/>
              <a:t>R </a:t>
            </a:r>
            <a:r>
              <a:rPr lang="en-GB" sz="2400" dirty="0"/>
              <a:t>2 determination coefficient was calculated:</a:t>
            </a:r>
          </a:p>
          <a:p>
            <a:pPr marL="800100" lvl="2" indent="0">
              <a:buNone/>
            </a:pPr>
            <a:r>
              <a:rPr lang="en-GB" sz="2400" dirty="0"/>
              <a:t>=&gt; allows to assess prediction accuracy for a random variable dependent on multiple parameters to change its value.</a:t>
            </a:r>
          </a:p>
          <a:p>
            <a:endParaRPr lang="en-GB" dirty="0"/>
          </a:p>
          <a:p>
            <a:endParaRPr lang="en-GB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5029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04DB6E-3088-D642-9743-0DD9E17EA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(3)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51D619-BA73-7F48-A2C3-93BB8FB20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0158306" cy="3880773"/>
          </a:xfrm>
        </p:spPr>
        <p:txBody>
          <a:bodyPr/>
          <a:lstStyle/>
          <a:p>
            <a:r>
              <a:rPr lang="en-GB" sz="2800" dirty="0"/>
              <a:t>MALE: Highest R2 coefficient in stand and sitting positions;</a:t>
            </a:r>
          </a:p>
          <a:p>
            <a:r>
              <a:rPr lang="en-GB" sz="2800" dirty="0"/>
              <a:t>FEMALE: R2 coefficient much lower;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BUT: despite contrasting determination coefficients, overall height prediction accuracy ~ SAME for M &amp; F</a:t>
            </a:r>
          </a:p>
          <a:p>
            <a:r>
              <a:rPr lang="en-GB" sz="2800" dirty="0"/>
              <a:t>=&gt; genetic factors exercise a greater effect in determining height in men.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7168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F37075-86A5-AF4E-84BB-812DB934F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RESULTS (4)</a:t>
            </a:r>
            <a:endParaRPr lang="ru-RU" sz="44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45C8CA3-C69B-464F-B915-75050EB9DB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4221215"/>
              </p:ext>
            </p:extLst>
          </p:nvPr>
        </p:nvGraphicFramePr>
        <p:xfrm>
          <a:off x="677863" y="2160588"/>
          <a:ext cx="9487218" cy="3813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2406">
                  <a:extLst>
                    <a:ext uri="{9D8B030D-6E8A-4147-A177-3AD203B41FA5}">
                      <a16:colId xmlns:a16="http://schemas.microsoft.com/office/drawing/2014/main" val="3614890436"/>
                    </a:ext>
                  </a:extLst>
                </a:gridCol>
                <a:gridCol w="3162406">
                  <a:extLst>
                    <a:ext uri="{9D8B030D-6E8A-4147-A177-3AD203B41FA5}">
                      <a16:colId xmlns:a16="http://schemas.microsoft.com/office/drawing/2014/main" val="2676761633"/>
                    </a:ext>
                  </a:extLst>
                </a:gridCol>
                <a:gridCol w="3162406">
                  <a:extLst>
                    <a:ext uri="{9D8B030D-6E8A-4147-A177-3AD203B41FA5}">
                      <a16:colId xmlns:a16="http://schemas.microsoft.com/office/drawing/2014/main" val="2142149318"/>
                    </a:ext>
                  </a:extLst>
                </a:gridCol>
              </a:tblGrid>
              <a:tr h="550168"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STANDING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SITTING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965229"/>
                  </a:ext>
                </a:extLst>
              </a:tr>
              <a:tr h="176355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Precision of height predictions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Lower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Higher</a:t>
                      </a:r>
                    </a:p>
                    <a:p>
                      <a:pPr algn="ctr"/>
                      <a:r>
                        <a:rPr lang="en-US" sz="2400" i="1" dirty="0"/>
                        <a:t>(</a:t>
                      </a:r>
                      <a:r>
                        <a:rPr lang="en-GB" sz="2400" i="1" dirty="0"/>
                        <a:t>length of lower extremities not considered</a:t>
                      </a:r>
                      <a:r>
                        <a:rPr lang="en-US" sz="2400" i="1" dirty="0"/>
                        <a:t>)</a:t>
                      </a:r>
                      <a:endParaRPr lang="ru-RU" sz="2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870768"/>
                  </a:ext>
                </a:extLst>
              </a:tr>
              <a:tr h="55016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Trait complexity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Higher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Lower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965293"/>
                  </a:ext>
                </a:extLst>
              </a:tr>
              <a:tr h="9496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Predictability using calculus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Lower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Higher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14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052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379C72-8BEF-D34C-8F1C-F3B66D66F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78146" cy="5425440"/>
          </a:xfrm>
        </p:spPr>
        <p:txBody>
          <a:bodyPr anchor="ctr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4800" dirty="0"/>
              <a:t>THANK FOR YOUR KIND ATTENTION 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113624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3D5227-EF9F-6A41-B558-8B74CDDB0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Disclosure: </a:t>
            </a:r>
            <a:endParaRPr lang="ru-RU" sz="4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0021D9-0939-1047-8238-0CAAC969B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sz="2800" i="1" dirty="0"/>
              <a:t>This study was funded under the Grant no. </a:t>
            </a:r>
            <a:r>
              <a:rPr lang="en-GB" sz="2800" b="1" i="1" dirty="0"/>
              <a:t>16.512.11.2035</a:t>
            </a:r>
            <a:r>
              <a:rPr lang="en-GB" sz="2800" i="1" dirty="0"/>
              <a:t> provided by the </a:t>
            </a:r>
            <a:r>
              <a:rPr lang="en-GB" sz="2800" b="1" i="1" dirty="0"/>
              <a:t>Russian Foundation of Base Research</a:t>
            </a:r>
            <a:r>
              <a:rPr lang="en-GB" sz="2800" i="1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5353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FBBF9E-1390-0647-A2AE-609719CAD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Phenotype</a:t>
            </a:r>
            <a:endParaRPr lang="ru-RU" sz="44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069A53-36B0-F14E-BFF7-792B07854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/>
              <a:t>the sum of all </a:t>
            </a:r>
            <a:r>
              <a:rPr lang="en-GB" sz="2800" b="1" dirty="0"/>
              <a:t>characteristics</a:t>
            </a:r>
            <a:r>
              <a:rPr lang="en-GB" sz="2800" dirty="0"/>
              <a:t>, both </a:t>
            </a:r>
            <a:r>
              <a:rPr lang="en-GB" sz="2800" b="1" dirty="0"/>
              <a:t>external</a:t>
            </a:r>
            <a:r>
              <a:rPr lang="en-GB" sz="2800" dirty="0"/>
              <a:t> (height, size, eye colour, number of fingers and toes), and </a:t>
            </a:r>
            <a:r>
              <a:rPr lang="en-GB" sz="2800" b="1" dirty="0"/>
              <a:t>internal</a:t>
            </a:r>
            <a:r>
              <a:rPr lang="en-GB" sz="2800" dirty="0"/>
              <a:t> (physiological and biochemical). </a:t>
            </a:r>
          </a:p>
          <a:p>
            <a:pPr marL="0" indent="0" algn="just">
              <a:buNone/>
            </a:pPr>
            <a:endParaRPr lang="en-GB" sz="2800" dirty="0"/>
          </a:p>
          <a:p>
            <a:pPr algn="just"/>
            <a:r>
              <a:rPr lang="en-GB" sz="2800" dirty="0"/>
              <a:t>The length of the human body (height) is a polygenic familial trait (80–90% of variation due to genetic factors). </a:t>
            </a:r>
          </a:p>
          <a:p>
            <a:pPr algn="just"/>
            <a:endParaRPr lang="en-GB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847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A8DA64-D851-5149-BF9B-3CE102126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What is GWAS?</a:t>
            </a:r>
            <a:endParaRPr lang="ru-RU" sz="44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FB7325-B276-3043-8E83-17FD55F31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8763"/>
            <a:ext cx="9838266" cy="474345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70000"/>
              </a:lnSpc>
            </a:pPr>
            <a:r>
              <a:rPr lang="en-GB" sz="2600" dirty="0"/>
              <a:t>GWAS is a method to study the entire genome of a large group of people, searching for small variations, called single nucleotide polymorphisms or SNPs (pronounced “snips”).</a:t>
            </a:r>
          </a:p>
          <a:p>
            <a:pPr algn="just">
              <a:lnSpc>
                <a:spcPct val="170000"/>
              </a:lnSpc>
            </a:pPr>
            <a:r>
              <a:rPr lang="en-GB" sz="2600" dirty="0"/>
              <a:t>Looking at thousands of SNPs at the same time !!!</a:t>
            </a:r>
          </a:p>
          <a:p>
            <a:pPr algn="just">
              <a:lnSpc>
                <a:spcPct val="170000"/>
              </a:lnSpc>
            </a:pPr>
            <a:r>
              <a:rPr lang="en-GB" sz="2600" dirty="0"/>
              <a:t>Identification of most frequent SNPs in people with a particular disease / trait !!!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1500" dirty="0"/>
              <a:t>GWAS </a:t>
            </a:r>
            <a:r>
              <a:rPr lang="en-US" sz="1500" dirty="0"/>
              <a:t>= Genome-Wide Association Studies</a:t>
            </a:r>
            <a:endParaRPr lang="ru-RU" sz="1500" dirty="0"/>
          </a:p>
          <a:p>
            <a:pPr>
              <a:lnSpc>
                <a:spcPct val="170000"/>
              </a:lnSpc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37591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B9F90A-5D3E-474F-8E95-20D2657F6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051626" cy="13208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GWAS Data &amp; Selection of Genes </a:t>
            </a:r>
            <a:endParaRPr lang="ru-RU" sz="4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8B2B54-E03A-BD45-95A5-63A783C57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0310706" cy="420973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5 European populations;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13 height-relevant genes;</a:t>
            </a:r>
          </a:p>
          <a:p>
            <a:r>
              <a:rPr lang="en-US" sz="2800" dirty="0"/>
              <a:t>Candidate genetic marker selection criteria:</a:t>
            </a:r>
          </a:p>
          <a:p>
            <a:r>
              <a:rPr lang="en-GB" sz="2000" b="1" dirty="0"/>
              <a:t>1. Positive SNP-trait correlation</a:t>
            </a:r>
            <a:r>
              <a:rPr lang="en-GB" sz="2000" dirty="0"/>
              <a:t> (at least twice in published studies &amp; the GWAS);</a:t>
            </a:r>
          </a:p>
          <a:p>
            <a:r>
              <a:rPr lang="en-GB" sz="2000" b="1" dirty="0"/>
              <a:t>2. Involvement in growth-associated metabolic pathways;</a:t>
            </a:r>
            <a:r>
              <a:rPr lang="en-GB" sz="2000" dirty="0"/>
              <a:t> </a:t>
            </a:r>
          </a:p>
          <a:p>
            <a:r>
              <a:rPr lang="en-GB" sz="2000" b="1" dirty="0"/>
              <a:t>3. Susceptibility to </a:t>
            </a:r>
            <a:r>
              <a:rPr lang="en-GB" sz="2000" dirty="0"/>
              <a:t>point mutations (promoter or exon). </a:t>
            </a:r>
          </a:p>
          <a:p>
            <a:r>
              <a:rPr lang="en-GB" sz="2000" b="1" dirty="0"/>
              <a:t>4. Minority allele frequency 10–40%</a:t>
            </a:r>
            <a:r>
              <a:rPr lang="en-GB" sz="2000" dirty="0"/>
              <a:t>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1729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2AF986-D1B0-E64B-A87A-58F6FD8C9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/>
              <a:t>OUR TRIAL: Materials &amp; Methods (1) </a:t>
            </a:r>
            <a:endParaRPr lang="ru-RU" sz="4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05E5C4-1EB8-0942-B09D-9F1484E2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331 DNA samples = 109 men and 222 women; 21 to 60 </a:t>
            </a:r>
            <a:r>
              <a:rPr lang="en-GB" sz="2800" dirty="0" err="1"/>
              <a:t>y.o</a:t>
            </a:r>
            <a:r>
              <a:rPr lang="en-GB" sz="2800" dirty="0"/>
              <a:t>.; </a:t>
            </a:r>
            <a:r>
              <a:rPr lang="en-GB" sz="2800" dirty="0" err="1"/>
              <a:t>SPb</a:t>
            </a:r>
            <a:r>
              <a:rPr lang="en-GB" sz="2800" dirty="0"/>
              <a:t> residents;</a:t>
            </a:r>
          </a:p>
          <a:p>
            <a:r>
              <a:rPr lang="en-GB" sz="2800" dirty="0"/>
              <a:t>Not relatives; of Slavic origin;</a:t>
            </a:r>
          </a:p>
          <a:p>
            <a:r>
              <a:rPr lang="en-GB" sz="2800" dirty="0"/>
              <a:t>No manifest genetic abnormalities or familial diseases;</a:t>
            </a:r>
          </a:p>
          <a:p>
            <a:r>
              <a:rPr lang="en-GB" sz="2800" dirty="0"/>
              <a:t>All signed informed consent. </a:t>
            </a:r>
          </a:p>
        </p:txBody>
      </p:sp>
    </p:spTree>
    <p:extLst>
      <p:ext uri="{BB962C8B-B14F-4D97-AF65-F5344CB8AC3E}">
        <p14:creationId xmlns:p14="http://schemas.microsoft.com/office/powerpoint/2010/main" val="1985996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0AC12E-E530-2B44-956E-DCCECA642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914466" cy="1320800"/>
          </a:xfrm>
        </p:spPr>
        <p:txBody>
          <a:bodyPr>
            <a:normAutofit/>
          </a:bodyPr>
          <a:lstStyle/>
          <a:p>
            <a:r>
              <a:rPr lang="en-US" sz="4000" dirty="0"/>
              <a:t>OUR TRIAL: Materials &amp; Methods (2)</a:t>
            </a:r>
            <a:endParaRPr lang="ru-RU" sz="4000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9763AB9A-D1A2-C041-A04C-F7FD3CD40A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357535"/>
              </p:ext>
            </p:extLst>
          </p:nvPr>
        </p:nvGraphicFramePr>
        <p:xfrm>
          <a:off x="677863" y="2160588"/>
          <a:ext cx="5951535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307">
                  <a:extLst>
                    <a:ext uri="{9D8B030D-6E8A-4147-A177-3AD203B41FA5}">
                      <a16:colId xmlns:a16="http://schemas.microsoft.com/office/drawing/2014/main" val="3865287953"/>
                    </a:ext>
                  </a:extLst>
                </a:gridCol>
                <a:gridCol w="1190307">
                  <a:extLst>
                    <a:ext uri="{9D8B030D-6E8A-4147-A177-3AD203B41FA5}">
                      <a16:colId xmlns:a16="http://schemas.microsoft.com/office/drawing/2014/main" val="989410619"/>
                    </a:ext>
                  </a:extLst>
                </a:gridCol>
                <a:gridCol w="1190307">
                  <a:extLst>
                    <a:ext uri="{9D8B030D-6E8A-4147-A177-3AD203B41FA5}">
                      <a16:colId xmlns:a16="http://schemas.microsoft.com/office/drawing/2014/main" val="198412680"/>
                    </a:ext>
                  </a:extLst>
                </a:gridCol>
                <a:gridCol w="1190307">
                  <a:extLst>
                    <a:ext uri="{9D8B030D-6E8A-4147-A177-3AD203B41FA5}">
                      <a16:colId xmlns:a16="http://schemas.microsoft.com/office/drawing/2014/main" val="2529062172"/>
                    </a:ext>
                  </a:extLst>
                </a:gridCol>
                <a:gridCol w="1190307">
                  <a:extLst>
                    <a:ext uri="{9D8B030D-6E8A-4147-A177-3AD203B41FA5}">
                      <a16:colId xmlns:a16="http://schemas.microsoft.com/office/drawing/2014/main" val="1089467800"/>
                    </a:ext>
                  </a:extLst>
                </a:gridCol>
              </a:tblGrid>
              <a:tr h="3584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STAND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SIT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572177"/>
                  </a:ext>
                </a:extLst>
              </a:tr>
              <a:tr h="3584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311415"/>
                  </a:ext>
                </a:extLst>
              </a:tr>
              <a:tr h="358416">
                <a:tc>
                  <a:txBody>
                    <a:bodyPr/>
                    <a:lstStyle/>
                    <a:p>
                      <a:r>
                        <a:rPr lang="en-US" dirty="0"/>
                        <a:t>Max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190 cm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 cm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048177"/>
                  </a:ext>
                </a:extLst>
              </a:tr>
              <a:tr h="358416">
                <a:tc>
                  <a:txBody>
                    <a:bodyPr/>
                    <a:lstStyle/>
                    <a:p>
                      <a:r>
                        <a:rPr lang="en-US" dirty="0"/>
                        <a:t>Min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 cm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107 cm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76893"/>
                  </a:ext>
                </a:extLst>
              </a:tr>
              <a:tr h="627228">
                <a:tc>
                  <a:txBody>
                    <a:bodyPr/>
                    <a:lstStyle/>
                    <a:p>
                      <a:r>
                        <a:rPr lang="en-US" dirty="0"/>
                        <a:t>Mean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179 cm ± 7 cm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163 cm ± 7 cm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123 cm ± 6 cm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124 cm ± 6 cm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97721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7604094-1E25-EB40-9AB7-4DF04E8372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9920" y="1964709"/>
            <a:ext cx="3913563" cy="459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195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EBD422-333A-D54B-BFEE-566F7BFBB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/>
              <a:t>OUR TRIAL: Materials &amp; Methods (3)</a:t>
            </a:r>
            <a:endParaRPr lang="ru-RU" sz="4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1AB30B-4758-DF44-A121-04EEDF4AB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0402146" cy="3880773"/>
          </a:xfrm>
        </p:spPr>
        <p:txBody>
          <a:bodyPr>
            <a:normAutofit/>
          </a:bodyPr>
          <a:lstStyle/>
          <a:p>
            <a:r>
              <a:rPr lang="en-US" sz="2800" dirty="0"/>
              <a:t>PCR-RFLP + gel electrophoresis;</a:t>
            </a:r>
          </a:p>
          <a:p>
            <a:r>
              <a:rPr lang="en-GB" sz="2800" dirty="0"/>
              <a:t>Fisher’s exact test for allelic frequencies;</a:t>
            </a:r>
          </a:p>
          <a:p>
            <a:r>
              <a:rPr lang="en-GB" sz="2800" dirty="0"/>
              <a:t>Pearson’s criterion for statistical reliability of data;</a:t>
            </a:r>
          </a:p>
          <a:p>
            <a:r>
              <a:rPr lang="en-GB" sz="2800" dirty="0"/>
              <a:t>Height prediction using linear regression model;</a:t>
            </a:r>
          </a:p>
          <a:p>
            <a:r>
              <a:rPr lang="en-GB" sz="2800" dirty="0"/>
              <a:t>Pearson’s correlation coefficient to study the correlation between genotypes and allelic variations;</a:t>
            </a:r>
          </a:p>
          <a:p>
            <a:r>
              <a:rPr lang="en-GB" sz="2800" dirty="0"/>
              <a:t>Linear regression for continuous values.</a:t>
            </a:r>
          </a:p>
          <a:p>
            <a:endParaRPr lang="en-GB" sz="2800" dirty="0"/>
          </a:p>
          <a:p>
            <a:endParaRPr lang="en-GB" dirty="0"/>
          </a:p>
          <a:p>
            <a:endParaRPr lang="en-GB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414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E9BBF-182F-8646-BA2E-1D1AA7702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RESULTS (1)</a:t>
            </a:r>
            <a:endParaRPr lang="ru-RU" sz="4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C8F24B-398F-F14C-B575-074A120A5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767841"/>
            <a:ext cx="5547360" cy="4273521"/>
          </a:xfrm>
        </p:spPr>
        <p:txBody>
          <a:bodyPr>
            <a:noAutofit/>
          </a:bodyPr>
          <a:lstStyle/>
          <a:p>
            <a:r>
              <a:rPr lang="en-US" sz="2800" dirty="0"/>
              <a:t>Significance in gene allele frequencies NOT considered due to limited sample size;</a:t>
            </a:r>
          </a:p>
          <a:p>
            <a:r>
              <a:rPr lang="en-GB" sz="2800" dirty="0"/>
              <a:t>Correlation between allelic variations in the studied genes and human height confirmed for MALE cohort only;</a:t>
            </a:r>
          </a:p>
          <a:p>
            <a:r>
              <a:rPr lang="en-GB" sz="2800" dirty="0"/>
              <a:t>Rare allele rs572169 of the </a:t>
            </a:r>
            <a:r>
              <a:rPr lang="en-GB" sz="2800" i="1" dirty="0"/>
              <a:t>GHSR </a:t>
            </a:r>
            <a:r>
              <a:rPr lang="en-GB" sz="2800" dirty="0"/>
              <a:t>dominated in tall men in our study population.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DE7DEE-0032-B643-B4E4-8C7A09BE9109}"/>
              </a:ext>
            </a:extLst>
          </p:cNvPr>
          <p:cNvSpPr txBox="1"/>
          <p:nvPr/>
        </p:nvSpPr>
        <p:spPr>
          <a:xfrm>
            <a:off x="6141720" y="1767841"/>
            <a:ext cx="382524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GHSR </a:t>
            </a:r>
          </a:p>
          <a:p>
            <a:r>
              <a:rPr lang="en-GB" sz="2400" dirty="0"/>
              <a:t>Growth hormone</a:t>
            </a:r>
          </a:p>
          <a:p>
            <a:r>
              <a:rPr lang="en-GB" sz="2400" dirty="0" err="1"/>
              <a:t>secretagogue</a:t>
            </a:r>
            <a:r>
              <a:rPr lang="en-GB" sz="2400" dirty="0"/>
              <a:t> receptor:</a:t>
            </a:r>
          </a:p>
          <a:p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growth hormone metabolism,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body mass regulation,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stimulates appetite and weight gain.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42051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4339</TotalTime>
  <Words>579</Words>
  <Application>Microsoft Macintosh PowerPoint</Application>
  <PresentationFormat>Широкоэкранный</PresentationFormat>
  <Paragraphs>89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Аспект</vt:lpstr>
      <vt:lpstr>Identification of Genetic Markers of Human Height</vt:lpstr>
      <vt:lpstr>Disclosure: </vt:lpstr>
      <vt:lpstr>Phenotype</vt:lpstr>
      <vt:lpstr>What is GWAS?</vt:lpstr>
      <vt:lpstr>GWAS Data &amp; Selection of Genes </vt:lpstr>
      <vt:lpstr>OUR TRIAL: Materials &amp; Methods (1) </vt:lpstr>
      <vt:lpstr>OUR TRIAL: Materials &amp; Methods (2)</vt:lpstr>
      <vt:lpstr>OUR TRIAL: Materials &amp; Methods (3)</vt:lpstr>
      <vt:lpstr>RESULTS (1)</vt:lpstr>
      <vt:lpstr>RESULTS (2) : HEIGHT PREDICTION ?</vt:lpstr>
      <vt:lpstr>RESULTS (3)</vt:lpstr>
      <vt:lpstr>RESULTS (4)</vt:lpstr>
      <vt:lpstr>THANK FOR YOUR KIND ATTENTION 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Identification of Genetic Markers of Human Height</dc:title>
  <dc:creator>Olga Kameneva</dc:creator>
  <cp:lastModifiedBy>Olga Kameneva</cp:lastModifiedBy>
  <cp:revision>15</cp:revision>
  <dcterms:created xsi:type="dcterms:W3CDTF">2022-12-02T10:08:38Z</dcterms:created>
  <dcterms:modified xsi:type="dcterms:W3CDTF">2022-12-05T10:28:10Z</dcterms:modified>
</cp:coreProperties>
</file>