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479" autoAdjust="0"/>
    <p:restoredTop sz="74590" autoAdjust="0"/>
  </p:normalViewPr>
  <p:slideViewPr>
    <p:cSldViewPr snapToGrid="0">
      <p:cViewPr>
        <p:scale>
          <a:sx n="100" d="100"/>
          <a:sy n="100" d="100"/>
        </p:scale>
        <p:origin x="14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4A6642-F805-49EE-B680-33215CD9B5FB}" type="datetimeFigureOut">
              <a:rPr lang="ru-RU" smtClean="0"/>
              <a:t>20.11.2022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935F29-5C3B-41FB-BDF1-BD829DC4EBE9}" type="slidenum">
              <a:rPr lang="ru-RU" smtClean="0"/>
              <a:t>‹#›</a:t>
            </a:fld>
            <a:endParaRPr lang="ru-RU"/>
          </a:p>
        </p:txBody>
      </p:sp>
    </p:spTree>
    <p:extLst>
      <p:ext uri="{BB962C8B-B14F-4D97-AF65-F5344CB8AC3E}">
        <p14:creationId xmlns:p14="http://schemas.microsoft.com/office/powerpoint/2010/main" val="835185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a:solidFill>
                  <a:schemeClr val="tx1"/>
                </a:solidFill>
                <a:effectLst/>
                <a:latin typeface="+mn-lt"/>
                <a:ea typeface="+mn-ea"/>
                <a:cs typeface="+mn-cs"/>
              </a:rPr>
              <a:t>Hello everyone!</a:t>
            </a:r>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Great to be here again as a speaker. Today, I’d like to give you a brief account of a few things about preventative health I learnt earlier this year working on a translation assignment for one of my clients.</a:t>
            </a:r>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 know I am running the risk of stating the obvious this time but I’d love to see more engagement and to provide you with an opportunity both to practice listening, speaking, translating skills and to share ideas and thoughts you may have on prevention and modern lifestyles.</a:t>
            </a:r>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ru-RU" sz="120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Now on to the power of prevention.</a:t>
            </a:r>
            <a:endParaRPr lang="ru-RU" sz="1200" b="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D7935F29-5C3B-41FB-BDF1-BD829DC4EBE9}" type="slidenum">
              <a:rPr lang="ru-RU" smtClean="0"/>
              <a:t>1</a:t>
            </a:fld>
            <a:endParaRPr lang="ru-RU"/>
          </a:p>
        </p:txBody>
      </p:sp>
    </p:spTree>
    <p:extLst>
      <p:ext uri="{BB962C8B-B14F-4D97-AF65-F5344CB8AC3E}">
        <p14:creationId xmlns:p14="http://schemas.microsoft.com/office/powerpoint/2010/main" val="1721260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a:solidFill>
                  <a:schemeClr val="tx1"/>
                </a:solidFill>
                <a:effectLst/>
                <a:latin typeface="+mn-lt"/>
                <a:ea typeface="+mn-ea"/>
                <a:cs typeface="+mn-cs"/>
              </a:rPr>
              <a:t>Talking about its significance, it is common knowledge and wisdom that, yes, preserving health is extremely important.</a:t>
            </a:r>
            <a:endParaRPr lang="ru-RU" sz="1200" kern="1200" dirty="0">
              <a:solidFill>
                <a:schemeClr val="tx1"/>
              </a:solidFill>
              <a:effectLst/>
              <a:latin typeface="+mn-lt"/>
              <a:ea typeface="+mn-ea"/>
              <a:cs typeface="+mn-cs"/>
            </a:endParaRPr>
          </a:p>
          <a:p>
            <a:endParaRPr lang="ru-RU" sz="1200" kern="1200" dirty="0">
              <a:solidFill>
                <a:schemeClr val="tx1"/>
              </a:solidFill>
              <a:effectLst/>
              <a:latin typeface="+mn-lt"/>
              <a:ea typeface="+mn-ea"/>
              <a:cs typeface="+mn-cs"/>
            </a:endParaRPr>
          </a:p>
          <a:p>
            <a:r>
              <a:rPr lang="ru-RU" sz="1200" kern="1200" dirty="0" err="1">
                <a:solidFill>
                  <a:schemeClr val="tx1"/>
                </a:solidFill>
                <a:effectLst/>
                <a:latin typeface="+mn-lt"/>
                <a:ea typeface="+mn-ea"/>
                <a:cs typeface="+mn-cs"/>
              </a:rPr>
              <a:t>The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Centers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for</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Disease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Control</a:t>
            </a:r>
            <a:r>
              <a:rPr lang="ru-RU" sz="1200" kern="1200" dirty="0">
                <a:solidFill>
                  <a:schemeClr val="tx1"/>
                </a:solidFill>
                <a:effectLst/>
                <a:latin typeface="+mn-lt"/>
                <a:ea typeface="+mn-ea"/>
                <a:cs typeface="+mn-cs"/>
              </a:rPr>
              <a:t> and </a:t>
            </a:r>
            <a:r>
              <a:rPr lang="ru-RU" sz="1200" kern="1200" dirty="0" err="1">
                <a:solidFill>
                  <a:schemeClr val="tx1"/>
                </a:solidFill>
                <a:effectLst/>
                <a:latin typeface="+mn-lt"/>
                <a:ea typeface="+mn-ea"/>
                <a:cs typeface="+mn-cs"/>
              </a:rPr>
              <a:t>Prevention</a:t>
            </a:r>
            <a:r>
              <a:rPr lang="en-US" sz="1200" kern="1200" dirty="0">
                <a:solidFill>
                  <a:schemeClr val="tx1"/>
                </a:solidFill>
                <a:effectLst/>
                <a:latin typeface="+mn-lt"/>
                <a:ea typeface="+mn-ea"/>
                <a:cs typeface="+mn-cs"/>
              </a:rPr>
              <a:t> estimate that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up</a:t>
            </a:r>
            <a:r>
              <a:rPr lang="ru-RU" sz="1200" kern="1200" dirty="0">
                <a:solidFill>
                  <a:schemeClr val="tx1"/>
                </a:solidFill>
                <a:effectLst/>
                <a:latin typeface="+mn-lt"/>
                <a:ea typeface="+mn-ea"/>
                <a:cs typeface="+mn-cs"/>
              </a:rPr>
              <a:t> to 40% of </a:t>
            </a:r>
            <a:r>
              <a:rPr lang="ru-RU" sz="1200" kern="1200" dirty="0" err="1">
                <a:solidFill>
                  <a:schemeClr val="tx1"/>
                </a:solidFill>
                <a:effectLst/>
                <a:latin typeface="+mn-lt"/>
                <a:ea typeface="+mn-ea"/>
                <a:cs typeface="+mn-cs"/>
              </a:rPr>
              <a:t>annual</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deaths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in</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the</a:t>
            </a:r>
            <a:r>
              <a:rPr lang="ru-RU" sz="1200" kern="1200" dirty="0">
                <a:solidFill>
                  <a:schemeClr val="tx1"/>
                </a:solidFill>
                <a:effectLst/>
                <a:latin typeface="+mn-lt"/>
                <a:ea typeface="+mn-ea"/>
                <a:cs typeface="+mn-cs"/>
              </a:rPr>
              <a:t> US </a:t>
            </a:r>
            <a:r>
              <a:rPr lang="ru-RU" sz="1200" kern="1200" dirty="0" err="1">
                <a:solidFill>
                  <a:schemeClr val="tx1"/>
                </a:solidFill>
                <a:effectLst/>
                <a:latin typeface="+mn-lt"/>
                <a:ea typeface="+mn-ea"/>
                <a:cs typeface="+mn-cs"/>
              </a:rPr>
              <a:t>from</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each</a:t>
            </a:r>
            <a:r>
              <a:rPr lang="ru-RU" sz="1200" kern="1200" dirty="0">
                <a:solidFill>
                  <a:schemeClr val="tx1"/>
                </a:solidFill>
                <a:effectLst/>
                <a:latin typeface="+mn-lt"/>
                <a:ea typeface="+mn-ea"/>
                <a:cs typeface="+mn-cs"/>
              </a:rPr>
              <a:t> of </a:t>
            </a:r>
            <a:r>
              <a:rPr lang="ru-RU" sz="1200" kern="1200" dirty="0" err="1">
                <a:solidFill>
                  <a:schemeClr val="tx1"/>
                </a:solidFill>
                <a:effectLst/>
                <a:latin typeface="+mn-lt"/>
                <a:ea typeface="+mn-ea"/>
                <a:cs typeface="+mn-cs"/>
              </a:rPr>
              <a:t>the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five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leading</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causes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are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preventable</a:t>
            </a:r>
            <a:r>
              <a:rPr lang="ru-RU" sz="120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If you look at the graphic, they are diseases of the heart, cancer, unintentional injuries, cerebrovascular and lower respiratory diseases.</a:t>
            </a:r>
            <a:endParaRPr lang="ru-RU" sz="1200" kern="1200" dirty="0">
              <a:solidFill>
                <a:schemeClr val="tx1"/>
              </a:solidFill>
              <a:effectLst/>
              <a:latin typeface="+mn-lt"/>
              <a:ea typeface="+mn-ea"/>
              <a:cs typeface="+mn-cs"/>
            </a:endParaRPr>
          </a:p>
          <a:p>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percentages indicated here refer to the “preventability rate” for each of the cause that translates into tens of thousands of human lives prolonged.</a:t>
            </a:r>
            <a:endParaRPr lang="ru-RU" sz="1200" kern="1200" dirty="0">
              <a:solidFill>
                <a:schemeClr val="tx1"/>
              </a:solidFill>
              <a:effectLst/>
              <a:latin typeface="+mn-lt"/>
              <a:ea typeface="+mn-ea"/>
              <a:cs typeface="+mn-cs"/>
            </a:endParaRPr>
          </a:p>
          <a:p>
            <a:endParaRPr lang="ru-RU" dirty="0"/>
          </a:p>
          <a:p>
            <a:r>
              <a:rPr lang="en-US" sz="1200" kern="1200" dirty="0">
                <a:solidFill>
                  <a:schemeClr val="tx1"/>
                </a:solidFill>
                <a:effectLst/>
                <a:latin typeface="+mn-lt"/>
                <a:ea typeface="+mn-ea"/>
                <a:cs typeface="+mn-cs"/>
              </a:rPr>
              <a:t>The data is quite old dating back to the surveys conducted from 2008 to 2010, long before the </a:t>
            </a:r>
            <a:r>
              <a:rPr lang="en-US" sz="1200" kern="1200" dirty="0" err="1">
                <a:solidFill>
                  <a:schemeClr val="tx1"/>
                </a:solidFill>
                <a:effectLst/>
                <a:latin typeface="+mn-lt"/>
                <a:ea typeface="+mn-ea"/>
                <a:cs typeface="+mn-cs"/>
              </a:rPr>
              <a:t>covid</a:t>
            </a:r>
            <a:r>
              <a:rPr lang="en-US" sz="1200" kern="1200" dirty="0">
                <a:solidFill>
                  <a:schemeClr val="tx1"/>
                </a:solidFill>
                <a:effectLst/>
                <a:latin typeface="+mn-lt"/>
                <a:ea typeface="+mn-ea"/>
                <a:cs typeface="+mn-cs"/>
              </a:rPr>
              <a:t> outbreak. But I guess if we take corona out of the equation, the picture still seems pretty accurate both for the US and many other countries, including Russia.</a:t>
            </a:r>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ru-RU" sz="120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Could I ask if any of you has some Russia-specific research data on the leading death causes here in this country?</a:t>
            </a:r>
            <a:endParaRPr lang="ru-RU" sz="1200" kern="1200" dirty="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D7935F29-5C3B-41FB-BDF1-BD829DC4EBE9}" type="slidenum">
              <a:rPr lang="ru-RU" smtClean="0"/>
              <a:t>2</a:t>
            </a:fld>
            <a:endParaRPr lang="ru-RU"/>
          </a:p>
        </p:txBody>
      </p:sp>
    </p:spTree>
    <p:extLst>
      <p:ext uri="{BB962C8B-B14F-4D97-AF65-F5344CB8AC3E}">
        <p14:creationId xmlns:p14="http://schemas.microsoft.com/office/powerpoint/2010/main" val="972874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a:solidFill>
                  <a:schemeClr val="tx1"/>
                </a:solidFill>
                <a:effectLst/>
                <a:latin typeface="+mn-lt"/>
                <a:ea typeface="+mn-ea"/>
                <a:cs typeface="+mn-cs"/>
              </a:rPr>
              <a:t>So these are extraordinary numbers and, actually, we as individuals have much more influence over our future health outcomes than we often give credit to.  We could both enjoy a healthy life now and increase our overall </a:t>
            </a:r>
            <a:r>
              <a:rPr lang="en-US" sz="1200" b="1" kern="1200" dirty="0" err="1">
                <a:solidFill>
                  <a:schemeClr val="tx1"/>
                </a:solidFill>
                <a:effectLst/>
                <a:latin typeface="+mn-lt"/>
                <a:ea typeface="+mn-ea"/>
                <a:cs typeface="+mn-cs"/>
              </a:rPr>
              <a:t>healthspan</a:t>
            </a:r>
            <a:r>
              <a:rPr lang="en-US" sz="1200" kern="1200" dirty="0">
                <a:solidFill>
                  <a:schemeClr val="tx1"/>
                </a:solidFill>
                <a:effectLst/>
                <a:latin typeface="+mn-lt"/>
                <a:ea typeface="+mn-ea"/>
                <a:cs typeface="+mn-cs"/>
              </a:rPr>
              <a:t>. That is the period we spend in good health.</a:t>
            </a:r>
          </a:p>
          <a:p>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is not always easy to measure all of the benefits of prevention because they are often visible only over the long term, but in terms of cost saving, let me give you just one example: </a:t>
            </a:r>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According to the World Obesity Federation, the cost of treating negative health impacts caused by obesity around the world could reach USD1.2 trillion every year from 2025. That’s exactly the amount that could be saved if the number of obese patients goes down to zero.</a:t>
            </a:r>
          </a:p>
          <a:p>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Now speaking about obesity, it is often referred to as the so-called lifestyle disease, together with type 2 diabetes. These are the conditions that in many cases can be prevented by making lifestyle adjustments.</a:t>
            </a:r>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Some researchers argue that even with some severe conditions like cancer, for instance, where </a:t>
            </a:r>
            <a:r>
              <a:rPr lang="ru-RU" sz="1200" kern="1200" dirty="0" err="1">
                <a:solidFill>
                  <a:schemeClr val="tx1"/>
                </a:solidFill>
                <a:effectLst/>
                <a:latin typeface="+mn-lt"/>
                <a:ea typeface="+mn-ea"/>
                <a:cs typeface="+mn-cs"/>
              </a:rPr>
              <a:t>our</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personal</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genetic</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designs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play</a:t>
            </a:r>
            <a:r>
              <a:rPr lang="ru-RU" sz="1200" kern="1200" dirty="0">
                <a:solidFill>
                  <a:schemeClr val="tx1"/>
                </a:solidFill>
                <a:effectLst/>
                <a:latin typeface="+mn-lt"/>
                <a:ea typeface="+mn-ea"/>
                <a:cs typeface="+mn-cs"/>
              </a:rPr>
              <a:t> a </a:t>
            </a:r>
            <a:r>
              <a:rPr lang="en-US" sz="1200" kern="1200" dirty="0" err="1">
                <a:solidFill>
                  <a:schemeClr val="tx1"/>
                </a:solidFill>
                <a:effectLst/>
                <a:latin typeface="+mn-lt"/>
                <a:ea typeface="+mn-ea"/>
                <a:cs typeface="+mn-cs"/>
              </a:rPr>
              <a:t>ctitical</a:t>
            </a:r>
            <a:r>
              <a:rPr lang="en-US"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role</a:t>
            </a:r>
            <a:r>
              <a:rPr lang="en-US"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our</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behaviour</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can</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still</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influence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outcomes</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 am not a healthcare professional, but to me this idea seems quite controversial. It is true that most of the patients living with cancer have to stick to a special diet. But you can hardly prevent the onset of cancer if you go on a diet at an early age.</a:t>
            </a:r>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Or take Alzheimer’s, where the underlying causes are not yet fully understood. But I am afraid that this is something where prevention must not be seen as the lifeline. </a:t>
            </a:r>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ru-RU"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Do you have any examples that support the view that even with serious health issues we can effectively influence our health outcomes by making lifestyle adjustments?</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D7935F29-5C3B-41FB-BDF1-BD829DC4EBE9}" type="slidenum">
              <a:rPr lang="ru-RU" smtClean="0"/>
              <a:t>3</a:t>
            </a:fld>
            <a:endParaRPr lang="ru-RU"/>
          </a:p>
        </p:txBody>
      </p:sp>
    </p:spTree>
    <p:extLst>
      <p:ext uri="{BB962C8B-B14F-4D97-AF65-F5344CB8AC3E}">
        <p14:creationId xmlns:p14="http://schemas.microsoft.com/office/powerpoint/2010/main" val="1019780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Talking about prevention, we should think of it both in terms of self-care and diagnostics.</a:t>
            </a:r>
            <a:endParaRPr lang="ru-RU" sz="1200" kern="1200" dirty="0">
              <a:solidFill>
                <a:schemeClr val="tx1"/>
              </a:solidFill>
              <a:effectLst/>
              <a:latin typeface="+mn-lt"/>
              <a:ea typeface="+mn-ea"/>
              <a:cs typeface="+mn-cs"/>
            </a:endParaRPr>
          </a:p>
          <a:p>
            <a:endParaRPr lang="ru-RU" dirty="0"/>
          </a:p>
          <a:p>
            <a:r>
              <a:rPr lang="en-US" sz="1200" b="0" kern="1200" dirty="0">
                <a:solidFill>
                  <a:schemeClr val="tx1"/>
                </a:solidFill>
                <a:effectLst/>
                <a:latin typeface="+mn-lt"/>
                <a:ea typeface="+mn-ea"/>
                <a:cs typeface="+mn-cs"/>
              </a:rPr>
              <a:t>What are the components of good self-care?</a:t>
            </a:r>
            <a:endParaRPr lang="ru-RU" sz="1200" b="0" kern="1200" dirty="0">
              <a:solidFill>
                <a:schemeClr val="tx1"/>
              </a:solidFill>
              <a:effectLst/>
              <a:latin typeface="+mn-lt"/>
              <a:ea typeface="+mn-ea"/>
              <a:cs typeface="+mn-cs"/>
            </a:endParaRPr>
          </a:p>
          <a:p>
            <a:endParaRPr lang="ru-RU" sz="1200" b="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(1) Hygiene and basic sanitation.  H</a:t>
            </a:r>
            <a:r>
              <a:rPr lang="ru-RU" sz="1200" kern="1200" dirty="0" err="1">
                <a:solidFill>
                  <a:schemeClr val="tx1"/>
                </a:solidFill>
                <a:effectLst/>
                <a:latin typeface="+mn-lt"/>
                <a:ea typeface="+mn-ea"/>
                <a:cs typeface="+mn-cs"/>
              </a:rPr>
              <a:t>andwashing</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maintaining</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clean</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surfaces</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home</a:t>
            </a:r>
            <a:r>
              <a:rPr lang="ru-RU" sz="1200" kern="1200" dirty="0">
                <a:solidFill>
                  <a:schemeClr val="tx1"/>
                </a:solidFill>
                <a:effectLst/>
                <a:latin typeface="+mn-lt"/>
                <a:ea typeface="+mn-ea"/>
                <a:cs typeface="+mn-cs"/>
              </a:rPr>
              <a:t> and </a:t>
            </a:r>
            <a:r>
              <a:rPr lang="en-US" sz="1200" kern="1200" dirty="0">
                <a:solidFill>
                  <a:schemeClr val="tx1"/>
                </a:solidFill>
                <a:effectLst/>
                <a:latin typeface="+mn-lt"/>
                <a:ea typeface="+mn-ea"/>
                <a:cs typeface="+mn-cs"/>
              </a:rPr>
              <a:t>in the </a:t>
            </a:r>
            <a:r>
              <a:rPr lang="ru-RU" sz="1200" kern="1200" dirty="0" err="1">
                <a:solidFill>
                  <a:schemeClr val="tx1"/>
                </a:solidFill>
                <a:effectLst/>
                <a:latin typeface="+mn-lt"/>
                <a:ea typeface="+mn-ea"/>
                <a:cs typeface="+mn-cs"/>
              </a:rPr>
              <a:t>office</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Thank God, a</a:t>
            </a:r>
            <a:r>
              <a:rPr lang="ru-RU" sz="1200" kern="1200" dirty="0" err="1">
                <a:solidFill>
                  <a:schemeClr val="tx1"/>
                </a:solidFill>
                <a:effectLst/>
                <a:latin typeface="+mn-lt"/>
                <a:ea typeface="+mn-ea"/>
                <a:cs typeface="+mn-cs"/>
              </a:rPr>
              <a:t>ccess</a:t>
            </a:r>
            <a:r>
              <a:rPr lang="ru-RU" sz="1200" kern="1200" dirty="0">
                <a:solidFill>
                  <a:schemeClr val="tx1"/>
                </a:solidFill>
                <a:effectLst/>
                <a:latin typeface="+mn-lt"/>
                <a:ea typeface="+mn-ea"/>
                <a:cs typeface="+mn-cs"/>
              </a:rPr>
              <a:t> to </a:t>
            </a:r>
            <a:r>
              <a:rPr lang="ru-RU" sz="1200" kern="1200" dirty="0" err="1">
                <a:solidFill>
                  <a:schemeClr val="tx1"/>
                </a:solidFill>
                <a:effectLst/>
                <a:latin typeface="+mn-lt"/>
                <a:ea typeface="+mn-ea"/>
                <a:cs typeface="+mn-cs"/>
              </a:rPr>
              <a:t>good</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basic</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hygiene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is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widely</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the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norm</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in</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many countries.</a:t>
            </a:r>
            <a:endParaRPr lang="ru-RU"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(2) More exercise to stay fit. Physical activity is now rarely built into our daily routines, with sedentary lifestyles, a lot of driving and office work.</a:t>
            </a:r>
            <a:endParaRPr lang="ru-RU"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(3) H</a:t>
            </a:r>
            <a:r>
              <a:rPr lang="ru-RU" sz="1200" kern="1200" dirty="0" err="1">
                <a:solidFill>
                  <a:schemeClr val="tx1"/>
                </a:solidFill>
                <a:effectLst/>
                <a:latin typeface="+mn-lt"/>
                <a:ea typeface="+mn-ea"/>
                <a:cs typeface="+mn-cs"/>
              </a:rPr>
              <a:t>ealthy</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diets</a:t>
            </a:r>
            <a:r>
              <a:rPr lang="en-US" sz="1200" kern="1200" dirty="0">
                <a:solidFill>
                  <a:schemeClr val="tx1"/>
                </a:solidFill>
                <a:effectLst/>
                <a:latin typeface="+mn-lt"/>
                <a:ea typeface="+mn-ea"/>
                <a:cs typeface="+mn-cs"/>
              </a:rPr>
              <a:t>. W</a:t>
            </a:r>
            <a:r>
              <a:rPr lang="ru-RU" sz="1200" kern="1200" dirty="0">
                <a:solidFill>
                  <a:schemeClr val="tx1"/>
                </a:solidFill>
                <a:effectLst/>
                <a:latin typeface="+mn-lt"/>
                <a:ea typeface="+mn-ea"/>
                <a:cs typeface="+mn-cs"/>
              </a:rPr>
              <a:t>e </a:t>
            </a:r>
            <a:r>
              <a:rPr lang="ru-RU" sz="1200" kern="1200" dirty="0" err="1">
                <a:solidFill>
                  <a:schemeClr val="tx1"/>
                </a:solidFill>
                <a:effectLst/>
                <a:latin typeface="+mn-lt"/>
                <a:ea typeface="+mn-ea"/>
                <a:cs typeface="+mn-cs"/>
              </a:rPr>
              <a:t>could</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consider</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natural</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food</a:t>
            </a:r>
            <a:r>
              <a:rPr lang="ru-RU" sz="1200" kern="1200" dirty="0">
                <a:solidFill>
                  <a:schemeClr val="tx1"/>
                </a:solidFill>
                <a:effectLst/>
                <a:latin typeface="+mn-lt"/>
                <a:ea typeface="+mn-ea"/>
                <a:cs typeface="+mn-cs"/>
              </a:rPr>
              <a:t> and </a:t>
            </a:r>
            <a:r>
              <a:rPr lang="ru-RU" sz="1200" kern="1200" dirty="0" err="1">
                <a:solidFill>
                  <a:schemeClr val="tx1"/>
                </a:solidFill>
                <a:effectLst/>
                <a:latin typeface="+mn-lt"/>
                <a:ea typeface="+mn-ea"/>
                <a:cs typeface="+mn-cs"/>
              </a:rPr>
              <a:t>ingredients</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eating food with less </a:t>
            </a:r>
            <a:r>
              <a:rPr lang="ru-RU" sz="1200" kern="1200" dirty="0" err="1">
                <a:solidFill>
                  <a:schemeClr val="tx1"/>
                </a:solidFill>
                <a:effectLst/>
                <a:latin typeface="+mn-lt"/>
                <a:ea typeface="+mn-ea"/>
                <a:cs typeface="+mn-cs"/>
              </a:rPr>
              <a:t>sugar</a:t>
            </a:r>
            <a:r>
              <a:rPr lang="ru-RU" sz="1200" kern="1200" dirty="0">
                <a:solidFill>
                  <a:schemeClr val="tx1"/>
                </a:solidFill>
                <a:effectLst/>
                <a:latin typeface="+mn-lt"/>
                <a:ea typeface="+mn-ea"/>
                <a:cs typeface="+mn-cs"/>
              </a:rPr>
              <a:t> and </a:t>
            </a:r>
            <a:r>
              <a:rPr lang="ru-RU" sz="1200" kern="1200" dirty="0" err="1">
                <a:solidFill>
                  <a:schemeClr val="tx1"/>
                </a:solidFill>
                <a:effectLst/>
                <a:latin typeface="+mn-lt"/>
                <a:ea typeface="+mn-ea"/>
                <a:cs typeface="+mn-cs"/>
              </a:rPr>
              <a:t>salt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content</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and more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nutrient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content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which</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does not </a:t>
            </a:r>
            <a:r>
              <a:rPr lang="ru-RU" sz="1200" kern="1200" dirty="0" err="1">
                <a:solidFill>
                  <a:schemeClr val="tx1"/>
                </a:solidFill>
                <a:effectLst/>
                <a:latin typeface="+mn-lt"/>
                <a:ea typeface="+mn-ea"/>
                <a:cs typeface="+mn-cs"/>
              </a:rPr>
              <a:t>erode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over</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time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stays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intact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for</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longer</a:t>
            </a:r>
            <a:r>
              <a:rPr lang="ru-RU" sz="1200" kern="1200" dirty="0">
                <a:solidFill>
                  <a:schemeClr val="tx1"/>
                </a:solidFill>
                <a:effectLst/>
                <a:latin typeface="+mn-lt"/>
                <a:ea typeface="+mn-ea"/>
                <a:cs typeface="+mn-cs"/>
              </a:rPr>
              <a:t>.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(4) </a:t>
            </a:r>
            <a:r>
              <a:rPr lang="ru-RU" sz="1200" kern="1200" dirty="0" err="1">
                <a:solidFill>
                  <a:schemeClr val="tx1"/>
                </a:solidFill>
                <a:effectLst/>
                <a:latin typeface="+mn-lt"/>
                <a:ea typeface="+mn-ea"/>
                <a:cs typeface="+mn-cs"/>
              </a:rPr>
              <a:t>Good</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sleep</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Improved</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sleep</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quality</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has</a:t>
            </a:r>
            <a:r>
              <a:rPr lang="ru-RU" sz="1200" kern="1200" dirty="0">
                <a:solidFill>
                  <a:schemeClr val="tx1"/>
                </a:solidFill>
                <a:effectLst/>
                <a:latin typeface="+mn-lt"/>
                <a:ea typeface="+mn-ea"/>
                <a:cs typeface="+mn-cs"/>
              </a:rPr>
              <a:t> a </a:t>
            </a:r>
            <a:r>
              <a:rPr lang="ru-RU" sz="1200" kern="1200" dirty="0" err="1">
                <a:solidFill>
                  <a:schemeClr val="tx1"/>
                </a:solidFill>
                <a:effectLst/>
                <a:latin typeface="+mn-lt"/>
                <a:ea typeface="+mn-ea"/>
                <a:cs typeface="+mn-cs"/>
              </a:rPr>
              <a:t>huge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impact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on</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the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health</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status</a:t>
            </a:r>
            <a:r>
              <a:rPr lang="ru-RU" sz="1200" kern="1200" dirty="0">
                <a:solidFill>
                  <a:schemeClr val="tx1"/>
                </a:solidFill>
                <a:effectLst/>
                <a:latin typeface="+mn-lt"/>
                <a:ea typeface="+mn-ea"/>
                <a:cs typeface="+mn-cs"/>
              </a:rPr>
              <a:t> of </a:t>
            </a:r>
            <a:r>
              <a:rPr lang="ru-RU" sz="1200" kern="1200" dirty="0" err="1">
                <a:solidFill>
                  <a:schemeClr val="tx1"/>
                </a:solidFill>
                <a:effectLst/>
                <a:latin typeface="+mn-lt"/>
                <a:ea typeface="+mn-ea"/>
                <a:cs typeface="+mn-cs"/>
              </a:rPr>
              <a:t>individuals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Studies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have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shown</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that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sleeping</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five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hours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or</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fewer</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per</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night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increases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mortality</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risk</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by</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around</a:t>
            </a:r>
            <a:r>
              <a:rPr lang="ru-RU" sz="1200" kern="1200" dirty="0">
                <a:solidFill>
                  <a:schemeClr val="tx1"/>
                </a:solidFill>
                <a:effectLst/>
                <a:latin typeface="+mn-lt"/>
                <a:ea typeface="+mn-ea"/>
                <a:cs typeface="+mn-cs"/>
              </a:rPr>
              <a:t> 15%. </a:t>
            </a:r>
            <a:r>
              <a:rPr lang="ru-RU" sz="1200" kern="1200" dirty="0" err="1">
                <a:solidFill>
                  <a:schemeClr val="tx1"/>
                </a:solidFill>
                <a:effectLst/>
                <a:latin typeface="+mn-lt"/>
                <a:ea typeface="+mn-ea"/>
                <a:cs typeface="+mn-cs"/>
              </a:rPr>
              <a:t>Lack</a:t>
            </a:r>
            <a:r>
              <a:rPr lang="ru-RU" sz="1200" kern="1200" dirty="0">
                <a:solidFill>
                  <a:schemeClr val="tx1"/>
                </a:solidFill>
                <a:effectLst/>
                <a:latin typeface="+mn-lt"/>
                <a:ea typeface="+mn-ea"/>
                <a:cs typeface="+mn-cs"/>
              </a:rPr>
              <a:t> of </a:t>
            </a:r>
            <a:r>
              <a:rPr lang="ru-RU" sz="1200" kern="1200" dirty="0" err="1">
                <a:solidFill>
                  <a:schemeClr val="tx1"/>
                </a:solidFill>
                <a:effectLst/>
                <a:latin typeface="+mn-lt"/>
                <a:ea typeface="+mn-ea"/>
                <a:cs typeface="+mn-cs"/>
              </a:rPr>
              <a:t>sleep</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can</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impact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everything</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from</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obesity</a:t>
            </a:r>
            <a:r>
              <a:rPr lang="ru-RU" sz="1200" kern="1200" dirty="0">
                <a:solidFill>
                  <a:schemeClr val="tx1"/>
                </a:solidFill>
                <a:effectLst/>
                <a:latin typeface="+mn-lt"/>
                <a:ea typeface="+mn-ea"/>
                <a:cs typeface="+mn-cs"/>
              </a:rPr>
              <a:t> and </a:t>
            </a:r>
            <a:r>
              <a:rPr lang="ru-RU" sz="1200" kern="1200" dirty="0" err="1">
                <a:solidFill>
                  <a:schemeClr val="tx1"/>
                </a:solidFill>
                <a:effectLst/>
                <a:latin typeface="+mn-lt"/>
                <a:ea typeface="+mn-ea"/>
                <a:cs typeface="+mn-cs"/>
              </a:rPr>
              <a:t>mood</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disorders</a:t>
            </a:r>
            <a:r>
              <a:rPr lang="ru-RU" sz="1200" kern="1200" dirty="0">
                <a:solidFill>
                  <a:schemeClr val="tx1"/>
                </a:solidFill>
                <a:effectLst/>
                <a:latin typeface="+mn-lt"/>
                <a:ea typeface="+mn-ea"/>
                <a:cs typeface="+mn-cs"/>
              </a:rPr>
              <a:t> to </a:t>
            </a:r>
            <a:r>
              <a:rPr lang="ru-RU" sz="1200" kern="1200" dirty="0" err="1">
                <a:solidFill>
                  <a:schemeClr val="tx1"/>
                </a:solidFill>
                <a:effectLst/>
                <a:latin typeface="+mn-lt"/>
                <a:ea typeface="+mn-ea"/>
                <a:cs typeface="+mn-cs"/>
              </a:rPr>
              <a:t>life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expectancy</a:t>
            </a:r>
            <a:r>
              <a:rPr lang="ru-RU"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D7935F29-5C3B-41FB-BDF1-BD829DC4EBE9}" type="slidenum">
              <a:rPr lang="ru-RU" smtClean="0"/>
              <a:t>4</a:t>
            </a:fld>
            <a:endParaRPr lang="ru-RU"/>
          </a:p>
        </p:txBody>
      </p:sp>
    </p:spTree>
    <p:extLst>
      <p:ext uri="{BB962C8B-B14F-4D97-AF65-F5344CB8AC3E}">
        <p14:creationId xmlns:p14="http://schemas.microsoft.com/office/powerpoint/2010/main" val="1327445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a:solidFill>
                  <a:schemeClr val="tx1"/>
                </a:solidFill>
                <a:effectLst/>
                <a:latin typeface="+mn-lt"/>
                <a:ea typeface="+mn-ea"/>
                <a:cs typeface="+mn-cs"/>
              </a:rPr>
              <a:t>Now diagnostics.</a:t>
            </a:r>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ru-R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D</a:t>
            </a:r>
            <a:r>
              <a:rPr lang="ru-RU" sz="1200" kern="1200" dirty="0" err="1">
                <a:solidFill>
                  <a:schemeClr val="tx1"/>
                </a:solidFill>
                <a:effectLst/>
                <a:latin typeface="+mn-lt"/>
                <a:ea typeface="+mn-ea"/>
                <a:cs typeface="+mn-cs"/>
              </a:rPr>
              <a:t>igital</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health</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plays</a:t>
            </a:r>
            <a:r>
              <a:rPr lang="ru-RU" sz="1200" kern="1200" dirty="0">
                <a:solidFill>
                  <a:schemeClr val="tx1"/>
                </a:solidFill>
                <a:effectLst/>
                <a:latin typeface="+mn-lt"/>
                <a:ea typeface="+mn-ea"/>
                <a:cs typeface="+mn-cs"/>
              </a:rPr>
              <a:t> a </a:t>
            </a:r>
            <a:r>
              <a:rPr lang="ru-RU" sz="1200" kern="1200" dirty="0" err="1">
                <a:solidFill>
                  <a:schemeClr val="tx1"/>
                </a:solidFill>
                <a:effectLst/>
                <a:latin typeface="+mn-lt"/>
                <a:ea typeface="+mn-ea"/>
                <a:cs typeface="+mn-cs"/>
              </a:rPr>
              <a:t>growing</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role</a:t>
            </a:r>
            <a:r>
              <a:rPr lang="en-US" sz="1200" kern="1200" dirty="0">
                <a:solidFill>
                  <a:schemeClr val="tx1"/>
                </a:solidFill>
                <a:effectLst/>
                <a:latin typeface="+mn-lt"/>
                <a:ea typeface="+mn-ea"/>
                <a:cs typeface="+mn-cs"/>
              </a:rPr>
              <a:t> here</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On a very basic level these are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wearables</a:t>
            </a:r>
            <a:r>
              <a:rPr lang="en-US" sz="1200" kern="1200" dirty="0">
                <a:solidFill>
                  <a:schemeClr val="tx1"/>
                </a:solidFill>
                <a:effectLst/>
                <a:latin typeface="+mn-lt"/>
                <a:ea typeface="+mn-ea"/>
                <a:cs typeface="+mn-cs"/>
              </a:rPr>
              <a:t> such as </a:t>
            </a:r>
            <a:r>
              <a:rPr lang="ru-RU" sz="1200" kern="1200" dirty="0" err="1">
                <a:solidFill>
                  <a:schemeClr val="tx1"/>
                </a:solidFill>
                <a:effectLst/>
                <a:latin typeface="+mn-lt"/>
                <a:ea typeface="+mn-ea"/>
                <a:cs typeface="+mn-cs"/>
              </a:rPr>
              <a:t>fitness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trackers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measur</a:t>
            </a:r>
            <a:r>
              <a:rPr lang="en-US" sz="1200" kern="1200" dirty="0" err="1">
                <a:solidFill>
                  <a:schemeClr val="tx1"/>
                </a:solidFill>
                <a:effectLst/>
                <a:latin typeface="+mn-lt"/>
                <a:ea typeface="+mn-ea"/>
                <a:cs typeface="+mn-cs"/>
              </a:rPr>
              <a:t>ing</a:t>
            </a:r>
            <a:r>
              <a:rPr lang="en-US" sz="1200" kern="1200" dirty="0">
                <a:solidFill>
                  <a:schemeClr val="tx1"/>
                </a:solidFill>
                <a:effectLst/>
                <a:latin typeface="+mn-lt"/>
                <a:ea typeface="+mn-ea"/>
                <a:cs typeface="+mn-cs"/>
              </a:rPr>
              <a:t> your </a:t>
            </a:r>
            <a:r>
              <a:rPr lang="ru-RU" sz="1200" kern="1200" dirty="0" err="1">
                <a:solidFill>
                  <a:schemeClr val="tx1"/>
                </a:solidFill>
                <a:effectLst/>
                <a:latin typeface="+mn-lt"/>
                <a:ea typeface="+mn-ea"/>
                <a:cs typeface="+mn-cs"/>
              </a:rPr>
              <a:t>activity</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levels</a:t>
            </a:r>
            <a:r>
              <a:rPr lang="en-US" sz="1200" kern="1200" dirty="0">
                <a:solidFill>
                  <a:schemeClr val="tx1"/>
                </a:solidFill>
                <a:effectLst/>
                <a:latin typeface="+mn-lt"/>
                <a:ea typeface="+mn-ea"/>
                <a:cs typeface="+mn-cs"/>
              </a:rPr>
              <a:t> and </a:t>
            </a:r>
            <a:r>
              <a:rPr lang="ru-RU" sz="1200" kern="1200" dirty="0" err="1">
                <a:solidFill>
                  <a:schemeClr val="tx1"/>
                </a:solidFill>
                <a:effectLst/>
                <a:latin typeface="+mn-lt"/>
                <a:ea typeface="+mn-ea"/>
                <a:cs typeface="+mn-cs"/>
              </a:rPr>
              <a:t>encourag</a:t>
            </a:r>
            <a:r>
              <a:rPr lang="en-US" sz="1200" kern="1200" dirty="0" err="1">
                <a:solidFill>
                  <a:schemeClr val="tx1"/>
                </a:solidFill>
                <a:effectLst/>
                <a:latin typeface="+mn-lt"/>
                <a:ea typeface="+mn-ea"/>
                <a:cs typeface="+mn-cs"/>
              </a:rPr>
              <a:t>ing</a:t>
            </a:r>
            <a:r>
              <a:rPr lang="en-US" sz="1200" kern="1200" dirty="0">
                <a:solidFill>
                  <a:schemeClr val="tx1"/>
                </a:solidFill>
                <a:effectLst/>
                <a:latin typeface="+mn-lt"/>
                <a:ea typeface="+mn-ea"/>
                <a:cs typeface="+mn-cs"/>
              </a:rPr>
              <a:t> more exercise</a:t>
            </a:r>
            <a:r>
              <a:rPr lang="ru-RU"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lvl="0"/>
            <a:endParaRPr lang="ru-R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Another dimension is more specialized and complex devices such as glucose monitoring devices or blood pressure monitors.</a:t>
            </a:r>
          </a:p>
          <a:p>
            <a:pPr lvl="0"/>
            <a:endParaRPr lang="ru-R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Finally, there are innovative capabilities of </a:t>
            </a:r>
            <a:r>
              <a:rPr lang="en-US" sz="1200" kern="1200" dirty="0" err="1">
                <a:solidFill>
                  <a:schemeClr val="tx1"/>
                </a:solidFill>
                <a:effectLst/>
                <a:latin typeface="+mn-lt"/>
                <a:ea typeface="+mn-ea"/>
                <a:cs typeface="+mn-cs"/>
              </a:rPr>
              <a:t>medtech</a:t>
            </a:r>
            <a:r>
              <a:rPr lang="en-US" sz="1200" kern="1200" dirty="0">
                <a:solidFill>
                  <a:schemeClr val="tx1"/>
                </a:solidFill>
                <a:effectLst/>
                <a:latin typeface="+mn-lt"/>
                <a:ea typeface="+mn-ea"/>
                <a:cs typeface="+mn-cs"/>
              </a:rPr>
              <a:t> and biotech creating a whole realm of diagnostic tools including DNA markers indicating a high risk of breast cancer and </a:t>
            </a:r>
            <a:r>
              <a:rPr lang="ru-RU" sz="1200" kern="1200" dirty="0" err="1">
                <a:solidFill>
                  <a:schemeClr val="tx1"/>
                </a:solidFill>
                <a:effectLst/>
                <a:latin typeface="+mn-lt"/>
                <a:ea typeface="+mn-ea"/>
                <a:cs typeface="+mn-cs"/>
              </a:rPr>
              <a:t>enabling</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proactive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preventative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action</a:t>
            </a:r>
            <a:r>
              <a:rPr lang="ru-RU" sz="1200" kern="1200" dirty="0">
                <a:solidFill>
                  <a:schemeClr val="tx1"/>
                </a:solidFill>
                <a:effectLst/>
                <a:latin typeface="+mn-lt"/>
                <a:ea typeface="+mn-ea"/>
                <a:cs typeface="+mn-cs"/>
              </a:rPr>
              <a:t> to </a:t>
            </a:r>
            <a:r>
              <a:rPr lang="ru-RU" sz="1200" kern="1200" dirty="0" err="1">
                <a:solidFill>
                  <a:schemeClr val="tx1"/>
                </a:solidFill>
                <a:effectLst/>
                <a:latin typeface="+mn-lt"/>
                <a:ea typeface="+mn-ea"/>
                <a:cs typeface="+mn-cs"/>
              </a:rPr>
              <a:t>be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taken</a:t>
            </a:r>
            <a:r>
              <a:rPr lang="ru-RU" sz="1200" kern="1200" dirty="0">
                <a:solidFill>
                  <a:schemeClr val="tx1"/>
                </a:solidFill>
                <a:effectLst/>
                <a:latin typeface="+mn-lt"/>
                <a:ea typeface="+mn-ea"/>
                <a:cs typeface="+mn-cs"/>
              </a:rPr>
              <a:t>.</a:t>
            </a:r>
          </a:p>
          <a:p>
            <a:endParaRPr lang="ru-RU" dirty="0"/>
          </a:p>
        </p:txBody>
      </p:sp>
      <p:sp>
        <p:nvSpPr>
          <p:cNvPr id="4" name="Номер слайда 3"/>
          <p:cNvSpPr>
            <a:spLocks noGrp="1"/>
          </p:cNvSpPr>
          <p:nvPr>
            <p:ph type="sldNum" sz="quarter" idx="10"/>
          </p:nvPr>
        </p:nvSpPr>
        <p:spPr/>
        <p:txBody>
          <a:bodyPr/>
          <a:lstStyle/>
          <a:p>
            <a:fld id="{D7935F29-5C3B-41FB-BDF1-BD829DC4EBE9}" type="slidenum">
              <a:rPr lang="ru-RU" smtClean="0"/>
              <a:t>5</a:t>
            </a:fld>
            <a:endParaRPr lang="ru-RU"/>
          </a:p>
        </p:txBody>
      </p:sp>
    </p:spTree>
    <p:extLst>
      <p:ext uri="{BB962C8B-B14F-4D97-AF65-F5344CB8AC3E}">
        <p14:creationId xmlns:p14="http://schemas.microsoft.com/office/powerpoint/2010/main" val="1382571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a:solidFill>
                  <a:schemeClr val="tx1"/>
                </a:solidFill>
                <a:effectLst/>
                <a:latin typeface="+mn-lt"/>
                <a:ea typeface="+mn-ea"/>
                <a:cs typeface="+mn-cs"/>
              </a:rPr>
              <a:t>M</a:t>
            </a:r>
            <a:r>
              <a:rPr lang="ru-RU" sz="1200" kern="1200" dirty="0" err="1">
                <a:solidFill>
                  <a:schemeClr val="tx1"/>
                </a:solidFill>
                <a:effectLst/>
                <a:latin typeface="+mn-lt"/>
                <a:ea typeface="+mn-ea"/>
                <a:cs typeface="+mn-cs"/>
              </a:rPr>
              <a:t>ost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people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are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aware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that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an</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active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lifestyle</a:t>
            </a:r>
            <a:r>
              <a:rPr lang="ru-RU" sz="1200" kern="1200" dirty="0">
                <a:solidFill>
                  <a:schemeClr val="tx1"/>
                </a:solidFill>
                <a:effectLst/>
                <a:latin typeface="+mn-lt"/>
                <a:ea typeface="+mn-ea"/>
                <a:cs typeface="+mn-cs"/>
              </a:rPr>
              <a:t> and </a:t>
            </a:r>
            <a:r>
              <a:rPr lang="ru-RU" sz="1200" kern="1200" dirty="0" err="1">
                <a:solidFill>
                  <a:schemeClr val="tx1"/>
                </a:solidFill>
                <a:effectLst/>
                <a:latin typeface="+mn-lt"/>
                <a:ea typeface="+mn-ea"/>
                <a:cs typeface="+mn-cs"/>
              </a:rPr>
              <a:t>healthy</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diet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are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good</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for</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us</a:t>
            </a:r>
            <a:r>
              <a:rPr lang="en-US" sz="1200" kern="1200" dirty="0">
                <a:solidFill>
                  <a:schemeClr val="tx1"/>
                </a:solidFill>
                <a:effectLst/>
                <a:latin typeface="+mn-lt"/>
                <a:ea typeface="+mn-ea"/>
                <a:cs typeface="+mn-cs"/>
              </a:rPr>
              <a: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But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there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is</a:t>
            </a:r>
            <a:r>
              <a:rPr lang="ru-RU" sz="1200" kern="1200" dirty="0">
                <a:solidFill>
                  <a:schemeClr val="tx1"/>
                </a:solidFill>
                <a:effectLst/>
                <a:latin typeface="+mn-lt"/>
                <a:ea typeface="+mn-ea"/>
                <a:cs typeface="+mn-cs"/>
              </a:rPr>
              <a:t> a </a:t>
            </a:r>
            <a:r>
              <a:rPr lang="ru-RU" sz="1200" kern="1200" dirty="0" err="1">
                <a:solidFill>
                  <a:schemeClr val="tx1"/>
                </a:solidFill>
                <a:effectLst/>
                <a:latin typeface="+mn-lt"/>
                <a:ea typeface="+mn-ea"/>
                <a:cs typeface="+mn-cs"/>
              </a:rPr>
              <a:t>big</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gap</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from</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understanding</a:t>
            </a:r>
            <a:r>
              <a:rPr lang="ru-RU" sz="1200" kern="1200" dirty="0">
                <a:solidFill>
                  <a:schemeClr val="tx1"/>
                </a:solidFill>
                <a:effectLst/>
                <a:latin typeface="+mn-lt"/>
                <a:ea typeface="+mn-ea"/>
                <a:cs typeface="+mn-cs"/>
              </a:rPr>
              <a:t> to </a:t>
            </a:r>
            <a:r>
              <a:rPr lang="ru-RU" sz="1200" kern="1200" dirty="0" err="1">
                <a:solidFill>
                  <a:schemeClr val="tx1"/>
                </a:solidFill>
                <a:effectLst/>
                <a:latin typeface="+mn-lt"/>
                <a:ea typeface="+mn-ea"/>
                <a:cs typeface="+mn-cs"/>
              </a:rPr>
              <a:t>implementing</a:t>
            </a:r>
            <a:r>
              <a:rPr lang="ru-RU" sz="1200" kern="1200" dirty="0">
                <a:solidFill>
                  <a:schemeClr val="tx1"/>
                </a:solidFill>
                <a:effectLst/>
                <a:latin typeface="+mn-lt"/>
                <a:ea typeface="+mn-ea"/>
                <a:cs typeface="+mn-cs"/>
              </a:rPr>
              <a:t>, and </a:t>
            </a:r>
            <a:r>
              <a:rPr lang="ru-RU" sz="1200" kern="1200" dirty="0" err="1">
                <a:solidFill>
                  <a:schemeClr val="tx1"/>
                </a:solidFill>
                <a:effectLst/>
                <a:latin typeface="+mn-lt"/>
                <a:ea typeface="+mn-ea"/>
                <a:cs typeface="+mn-cs"/>
              </a:rPr>
              <a:t>modern</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society</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isn’t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helping</a:t>
            </a:r>
            <a:r>
              <a:rPr lang="ru-RU"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100 </a:t>
            </a:r>
            <a:r>
              <a:rPr lang="ru-RU" sz="1200" kern="1200" dirty="0" err="1">
                <a:solidFill>
                  <a:schemeClr val="tx1"/>
                </a:solidFill>
                <a:effectLst/>
                <a:latin typeface="+mn-lt"/>
                <a:ea typeface="+mn-ea"/>
                <a:cs typeface="+mn-cs"/>
              </a:rPr>
              <a:t>years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ago</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we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did</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more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physical</a:t>
            </a:r>
            <a:r>
              <a:rPr lang="ru-RU" sz="1200" kern="1200" dirty="0">
                <a:solidFill>
                  <a:schemeClr val="tx1"/>
                </a:solidFill>
                <a:effectLst/>
                <a:latin typeface="+mn-lt"/>
                <a:ea typeface="+mn-ea"/>
                <a:cs typeface="+mn-cs"/>
              </a:rPr>
              <a:t> and </a:t>
            </a:r>
            <a:r>
              <a:rPr lang="ru-RU" sz="1200" kern="1200" dirty="0" err="1">
                <a:solidFill>
                  <a:schemeClr val="tx1"/>
                </a:solidFill>
                <a:effectLst/>
                <a:latin typeface="+mn-lt"/>
                <a:ea typeface="+mn-ea"/>
                <a:cs typeface="+mn-cs"/>
              </a:rPr>
              <a:t>manual</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work</a:t>
            </a:r>
            <a:r>
              <a:rPr lang="ru-RU" sz="1200" kern="1200" dirty="0">
                <a:solidFill>
                  <a:schemeClr val="tx1"/>
                </a:solidFill>
                <a:effectLst/>
                <a:latin typeface="+mn-lt"/>
                <a:ea typeface="+mn-ea"/>
                <a:cs typeface="+mn-cs"/>
              </a:rPr>
              <a:t> as </a:t>
            </a:r>
            <a:r>
              <a:rPr lang="ru-RU" sz="1200" kern="1200" dirty="0" err="1">
                <a:solidFill>
                  <a:schemeClr val="tx1"/>
                </a:solidFill>
                <a:effectLst/>
                <a:latin typeface="+mn-lt"/>
                <a:ea typeface="+mn-ea"/>
                <a:cs typeface="+mn-cs"/>
              </a:rPr>
              <a:t>part</a:t>
            </a:r>
            <a:r>
              <a:rPr lang="ru-RU" sz="1200" kern="1200" dirty="0">
                <a:solidFill>
                  <a:schemeClr val="tx1"/>
                </a:solidFill>
                <a:effectLst/>
                <a:latin typeface="+mn-lt"/>
                <a:ea typeface="+mn-ea"/>
                <a:cs typeface="+mn-cs"/>
              </a:rPr>
              <a:t> of </a:t>
            </a:r>
            <a:r>
              <a:rPr lang="ru-RU" sz="1200" kern="1200" dirty="0" err="1">
                <a:solidFill>
                  <a:schemeClr val="tx1"/>
                </a:solidFill>
                <a:effectLst/>
                <a:latin typeface="+mn-lt"/>
                <a:ea typeface="+mn-ea"/>
                <a:cs typeface="+mn-cs"/>
              </a:rPr>
              <a:t>our</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daily</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lives</a:t>
            </a:r>
            <a:r>
              <a:rPr lang="ru-RU" sz="1200" kern="1200" dirty="0">
                <a:solidFill>
                  <a:schemeClr val="tx1"/>
                </a:solidFill>
                <a:effectLst/>
                <a:latin typeface="+mn-lt"/>
                <a:ea typeface="+mn-ea"/>
                <a:cs typeface="+mn-cs"/>
              </a:rPr>
              <a:t> and </a:t>
            </a:r>
            <a:r>
              <a:rPr lang="ru-RU" sz="1200" kern="1200" dirty="0" err="1">
                <a:solidFill>
                  <a:schemeClr val="tx1"/>
                </a:solidFill>
                <a:effectLst/>
                <a:latin typeface="+mn-lt"/>
                <a:ea typeface="+mn-ea"/>
                <a:cs typeface="+mn-cs"/>
              </a:rPr>
              <a:t>our</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diet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was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less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rich</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but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more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balanced</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now</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many</a:t>
            </a:r>
            <a:r>
              <a:rPr lang="ru-RU" sz="1200" kern="1200" dirty="0">
                <a:solidFill>
                  <a:schemeClr val="tx1"/>
                </a:solidFill>
                <a:effectLst/>
                <a:latin typeface="+mn-lt"/>
                <a:ea typeface="+mn-ea"/>
                <a:cs typeface="+mn-cs"/>
              </a:rPr>
              <a:t> of </a:t>
            </a:r>
            <a:r>
              <a:rPr lang="ru-RU" sz="1200" kern="1200" dirty="0" err="1">
                <a:solidFill>
                  <a:schemeClr val="tx1"/>
                </a:solidFill>
                <a:effectLst/>
                <a:latin typeface="+mn-lt"/>
                <a:ea typeface="+mn-ea"/>
                <a:cs typeface="+mn-cs"/>
              </a:rPr>
              <a:t>us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are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in</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cities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or</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suburbs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sitting</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longer</a:t>
            </a:r>
            <a:r>
              <a:rPr lang="ru-RU" sz="1200" kern="1200" dirty="0">
                <a:solidFill>
                  <a:schemeClr val="tx1"/>
                </a:solidFill>
                <a:effectLst/>
                <a:latin typeface="+mn-lt"/>
                <a:ea typeface="+mn-ea"/>
                <a:cs typeface="+mn-cs"/>
              </a:rPr>
              <a:t> and </a:t>
            </a:r>
            <a:r>
              <a:rPr lang="ru-RU" sz="1200" kern="1200" dirty="0" err="1">
                <a:solidFill>
                  <a:schemeClr val="tx1"/>
                </a:solidFill>
                <a:effectLst/>
                <a:latin typeface="+mn-lt"/>
                <a:ea typeface="+mn-ea"/>
                <a:cs typeface="+mn-cs"/>
              </a:rPr>
              <a:t>driving</a:t>
            </a:r>
            <a:r>
              <a:rPr lang="ru-RU"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People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must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take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the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initiative</a:t>
            </a:r>
            <a:r>
              <a:rPr lang="ru-RU" sz="1200" kern="1200" dirty="0">
                <a:solidFill>
                  <a:schemeClr val="tx1"/>
                </a:solidFill>
                <a:effectLst/>
                <a:latin typeface="+mn-lt"/>
                <a:ea typeface="+mn-ea"/>
                <a:cs typeface="+mn-cs"/>
              </a:rPr>
              <a:t> to </a:t>
            </a:r>
            <a:r>
              <a:rPr lang="ru-RU" sz="1200" kern="1200" dirty="0" err="1">
                <a:solidFill>
                  <a:schemeClr val="tx1"/>
                </a:solidFill>
                <a:effectLst/>
                <a:latin typeface="+mn-lt"/>
                <a:ea typeface="+mn-ea"/>
                <a:cs typeface="+mn-cs"/>
              </a:rPr>
              <a:t>make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active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adjustments</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ru-RU" sz="1200" kern="1200" dirty="0" err="1">
                <a:solidFill>
                  <a:schemeClr val="tx1"/>
                </a:solidFill>
                <a:effectLst/>
                <a:latin typeface="+mn-lt"/>
                <a:ea typeface="+mn-ea"/>
                <a:cs typeface="+mn-cs"/>
              </a:rPr>
              <a:t>But</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awareness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comes</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first</a:t>
            </a:r>
            <a:r>
              <a:rPr lang="ru-RU" sz="1200" kern="1200" dirty="0">
                <a:solidFill>
                  <a:schemeClr val="tx1"/>
                </a:solidFill>
                <a:effectLst/>
                <a:latin typeface="+mn-lt"/>
                <a:ea typeface="+mn-ea"/>
                <a:cs typeface="+mn-cs"/>
              </a:rPr>
              <a:t> and </a:t>
            </a:r>
            <a:r>
              <a:rPr lang="en-US" sz="1200" kern="1200" dirty="0">
                <a:solidFill>
                  <a:schemeClr val="tx1"/>
                </a:solidFill>
                <a:effectLst/>
                <a:latin typeface="+mn-lt"/>
                <a:ea typeface="+mn-ea"/>
                <a:cs typeface="+mn-cs"/>
              </a:rPr>
              <a:t>the hope is that </a:t>
            </a:r>
            <a:r>
              <a:rPr lang="ru-RU" sz="1200" kern="1200" dirty="0" err="1">
                <a:solidFill>
                  <a:schemeClr val="tx1"/>
                </a:solidFill>
                <a:effectLst/>
                <a:latin typeface="+mn-lt"/>
                <a:ea typeface="+mn-ea"/>
                <a:cs typeface="+mn-cs"/>
              </a:rPr>
              <a:t>the</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change</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will</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follow</a:t>
            </a:r>
            <a:r>
              <a:rPr lang="ru-RU" sz="1200" kern="1200" dirty="0">
                <a:solidFill>
                  <a:schemeClr val="tx1"/>
                </a:solidFill>
                <a:effectLst/>
                <a:latin typeface="+mn-lt"/>
                <a:ea typeface="+mn-ea"/>
                <a:cs typeface="+mn-cs"/>
              </a:rPr>
              <a:t>. </a:t>
            </a:r>
          </a:p>
          <a:p>
            <a:endParaRPr lang="en-US" dirty="0"/>
          </a:p>
          <a:p>
            <a:r>
              <a:rPr lang="en-US" b="1" dirty="0"/>
              <a:t>I was wondering if anyone can share ideas of how to stay fit and healthy? </a:t>
            </a:r>
          </a:p>
          <a:p>
            <a:endParaRPr lang="en-US" b="1" dirty="0"/>
          </a:p>
          <a:p>
            <a:r>
              <a:rPr lang="en-US" b="1" dirty="0"/>
              <a:t>What are the best tools or techniques helping you to take good care of yourself, considering the unprecedented uncertainty that we have been living with over the last two years or so?</a:t>
            </a:r>
            <a:endParaRPr lang="ru-RU" b="1" dirty="0"/>
          </a:p>
        </p:txBody>
      </p:sp>
      <p:sp>
        <p:nvSpPr>
          <p:cNvPr id="4" name="Номер слайда 3"/>
          <p:cNvSpPr>
            <a:spLocks noGrp="1"/>
          </p:cNvSpPr>
          <p:nvPr>
            <p:ph type="sldNum" sz="quarter" idx="10"/>
          </p:nvPr>
        </p:nvSpPr>
        <p:spPr/>
        <p:txBody>
          <a:bodyPr/>
          <a:lstStyle/>
          <a:p>
            <a:fld id="{D7935F29-5C3B-41FB-BDF1-BD829DC4EBE9}" type="slidenum">
              <a:rPr lang="ru-RU" smtClean="0"/>
              <a:t>6</a:t>
            </a:fld>
            <a:endParaRPr lang="ru-RU"/>
          </a:p>
        </p:txBody>
      </p:sp>
    </p:spTree>
    <p:extLst>
      <p:ext uri="{BB962C8B-B14F-4D97-AF65-F5344CB8AC3E}">
        <p14:creationId xmlns:p14="http://schemas.microsoft.com/office/powerpoint/2010/main" val="1023448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0D94DE-90DE-4372-A05C-8CD1B64D9C73}"/>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2ACFFEBA-AC0E-49B3-A266-838712A919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48ACA7D1-5E1D-4FD9-A68E-5A55E48051CB}"/>
              </a:ext>
            </a:extLst>
          </p:cNvPr>
          <p:cNvSpPr>
            <a:spLocks noGrp="1"/>
          </p:cNvSpPr>
          <p:nvPr>
            <p:ph type="dt" sz="half" idx="10"/>
          </p:nvPr>
        </p:nvSpPr>
        <p:spPr/>
        <p:txBody>
          <a:bodyPr/>
          <a:lstStyle/>
          <a:p>
            <a:fld id="{6A5CFE4A-424E-47AD-AB4B-ED8CEE743E3A}" type="datetimeFigureOut">
              <a:rPr lang="ru-RU" smtClean="0"/>
              <a:t>20.11.2022</a:t>
            </a:fld>
            <a:endParaRPr lang="ru-RU"/>
          </a:p>
        </p:txBody>
      </p:sp>
      <p:sp>
        <p:nvSpPr>
          <p:cNvPr id="5" name="Нижний колонтитул 4">
            <a:extLst>
              <a:ext uri="{FF2B5EF4-FFF2-40B4-BE49-F238E27FC236}">
                <a16:creationId xmlns:a16="http://schemas.microsoft.com/office/drawing/2014/main" id="{3F9E41F6-4CAD-49AF-851E-F6C217785E9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C041BF1-8518-4DE2-B79E-6CAF1B7C6F95}"/>
              </a:ext>
            </a:extLst>
          </p:cNvPr>
          <p:cNvSpPr>
            <a:spLocks noGrp="1"/>
          </p:cNvSpPr>
          <p:nvPr>
            <p:ph type="sldNum" sz="quarter" idx="12"/>
          </p:nvPr>
        </p:nvSpPr>
        <p:spPr/>
        <p:txBody>
          <a:bodyPr/>
          <a:lstStyle/>
          <a:p>
            <a:fld id="{5D60073E-CDAE-463E-A15E-5CC7A46D11A6}" type="slidenum">
              <a:rPr lang="ru-RU" smtClean="0"/>
              <a:t>‹#›</a:t>
            </a:fld>
            <a:endParaRPr lang="ru-RU"/>
          </a:p>
        </p:txBody>
      </p:sp>
    </p:spTree>
    <p:extLst>
      <p:ext uri="{BB962C8B-B14F-4D97-AF65-F5344CB8AC3E}">
        <p14:creationId xmlns:p14="http://schemas.microsoft.com/office/powerpoint/2010/main" val="3862319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897BA6-478D-42D3-9E22-83546826E4C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4904F79-5B26-4AC0-A9D9-8A485C4EE87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66910B9-2746-402D-AA8F-87992FBBBD77}"/>
              </a:ext>
            </a:extLst>
          </p:cNvPr>
          <p:cNvSpPr>
            <a:spLocks noGrp="1"/>
          </p:cNvSpPr>
          <p:nvPr>
            <p:ph type="dt" sz="half" idx="10"/>
          </p:nvPr>
        </p:nvSpPr>
        <p:spPr/>
        <p:txBody>
          <a:bodyPr/>
          <a:lstStyle/>
          <a:p>
            <a:fld id="{6A5CFE4A-424E-47AD-AB4B-ED8CEE743E3A}" type="datetimeFigureOut">
              <a:rPr lang="ru-RU" smtClean="0"/>
              <a:t>20.11.2022</a:t>
            </a:fld>
            <a:endParaRPr lang="ru-RU"/>
          </a:p>
        </p:txBody>
      </p:sp>
      <p:sp>
        <p:nvSpPr>
          <p:cNvPr id="5" name="Нижний колонтитул 4">
            <a:extLst>
              <a:ext uri="{FF2B5EF4-FFF2-40B4-BE49-F238E27FC236}">
                <a16:creationId xmlns:a16="http://schemas.microsoft.com/office/drawing/2014/main" id="{DB926F93-77F9-4F03-9CEF-ABBE29516B6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E2492FD-0024-4E00-B316-E8FE2990CF68}"/>
              </a:ext>
            </a:extLst>
          </p:cNvPr>
          <p:cNvSpPr>
            <a:spLocks noGrp="1"/>
          </p:cNvSpPr>
          <p:nvPr>
            <p:ph type="sldNum" sz="quarter" idx="12"/>
          </p:nvPr>
        </p:nvSpPr>
        <p:spPr/>
        <p:txBody>
          <a:bodyPr/>
          <a:lstStyle/>
          <a:p>
            <a:fld id="{5D60073E-CDAE-463E-A15E-5CC7A46D11A6}" type="slidenum">
              <a:rPr lang="ru-RU" smtClean="0"/>
              <a:t>‹#›</a:t>
            </a:fld>
            <a:endParaRPr lang="ru-RU"/>
          </a:p>
        </p:txBody>
      </p:sp>
    </p:spTree>
    <p:extLst>
      <p:ext uri="{BB962C8B-B14F-4D97-AF65-F5344CB8AC3E}">
        <p14:creationId xmlns:p14="http://schemas.microsoft.com/office/powerpoint/2010/main" val="349772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1C4C223D-5CEF-4626-BB19-7CF834721782}"/>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B71FB26-373A-489A-8C49-457A0FA2DD7C}"/>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CBDA6CC-88D7-48CC-A682-8C8BB9609B4E}"/>
              </a:ext>
            </a:extLst>
          </p:cNvPr>
          <p:cNvSpPr>
            <a:spLocks noGrp="1"/>
          </p:cNvSpPr>
          <p:nvPr>
            <p:ph type="dt" sz="half" idx="10"/>
          </p:nvPr>
        </p:nvSpPr>
        <p:spPr/>
        <p:txBody>
          <a:bodyPr/>
          <a:lstStyle/>
          <a:p>
            <a:fld id="{6A5CFE4A-424E-47AD-AB4B-ED8CEE743E3A}" type="datetimeFigureOut">
              <a:rPr lang="ru-RU" smtClean="0"/>
              <a:t>20.11.2022</a:t>
            </a:fld>
            <a:endParaRPr lang="ru-RU"/>
          </a:p>
        </p:txBody>
      </p:sp>
      <p:sp>
        <p:nvSpPr>
          <p:cNvPr id="5" name="Нижний колонтитул 4">
            <a:extLst>
              <a:ext uri="{FF2B5EF4-FFF2-40B4-BE49-F238E27FC236}">
                <a16:creationId xmlns:a16="http://schemas.microsoft.com/office/drawing/2014/main" id="{2A092C7F-429B-43E7-86F4-6FB260D58D7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E1801CC-62D1-460A-B63E-1A99D3EDB3FF}"/>
              </a:ext>
            </a:extLst>
          </p:cNvPr>
          <p:cNvSpPr>
            <a:spLocks noGrp="1"/>
          </p:cNvSpPr>
          <p:nvPr>
            <p:ph type="sldNum" sz="quarter" idx="12"/>
          </p:nvPr>
        </p:nvSpPr>
        <p:spPr/>
        <p:txBody>
          <a:bodyPr/>
          <a:lstStyle/>
          <a:p>
            <a:fld id="{5D60073E-CDAE-463E-A15E-5CC7A46D11A6}" type="slidenum">
              <a:rPr lang="ru-RU" smtClean="0"/>
              <a:t>‹#›</a:t>
            </a:fld>
            <a:endParaRPr lang="ru-RU"/>
          </a:p>
        </p:txBody>
      </p:sp>
    </p:spTree>
    <p:extLst>
      <p:ext uri="{BB962C8B-B14F-4D97-AF65-F5344CB8AC3E}">
        <p14:creationId xmlns:p14="http://schemas.microsoft.com/office/powerpoint/2010/main" val="3548011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5165C6-AC6F-41BC-911D-BAFC5F0E3F1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14A97F0-A83C-4A24-AF5F-28D0D46B33FF}"/>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FF73E38-D4B0-4F17-9A24-90DA6F77CE42}"/>
              </a:ext>
            </a:extLst>
          </p:cNvPr>
          <p:cNvSpPr>
            <a:spLocks noGrp="1"/>
          </p:cNvSpPr>
          <p:nvPr>
            <p:ph type="dt" sz="half" idx="10"/>
          </p:nvPr>
        </p:nvSpPr>
        <p:spPr/>
        <p:txBody>
          <a:bodyPr/>
          <a:lstStyle/>
          <a:p>
            <a:fld id="{6A5CFE4A-424E-47AD-AB4B-ED8CEE743E3A}" type="datetimeFigureOut">
              <a:rPr lang="ru-RU" smtClean="0"/>
              <a:t>20.11.2022</a:t>
            </a:fld>
            <a:endParaRPr lang="ru-RU"/>
          </a:p>
        </p:txBody>
      </p:sp>
      <p:sp>
        <p:nvSpPr>
          <p:cNvPr id="5" name="Нижний колонтитул 4">
            <a:extLst>
              <a:ext uri="{FF2B5EF4-FFF2-40B4-BE49-F238E27FC236}">
                <a16:creationId xmlns:a16="http://schemas.microsoft.com/office/drawing/2014/main" id="{F92A264F-389F-4C08-843A-73510B04306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ACC6832-5362-481C-A879-BEEF0D38701D}"/>
              </a:ext>
            </a:extLst>
          </p:cNvPr>
          <p:cNvSpPr>
            <a:spLocks noGrp="1"/>
          </p:cNvSpPr>
          <p:nvPr>
            <p:ph type="sldNum" sz="quarter" idx="12"/>
          </p:nvPr>
        </p:nvSpPr>
        <p:spPr/>
        <p:txBody>
          <a:bodyPr/>
          <a:lstStyle/>
          <a:p>
            <a:fld id="{5D60073E-CDAE-463E-A15E-5CC7A46D11A6}" type="slidenum">
              <a:rPr lang="ru-RU" smtClean="0"/>
              <a:t>‹#›</a:t>
            </a:fld>
            <a:endParaRPr lang="ru-RU"/>
          </a:p>
        </p:txBody>
      </p:sp>
    </p:spTree>
    <p:extLst>
      <p:ext uri="{BB962C8B-B14F-4D97-AF65-F5344CB8AC3E}">
        <p14:creationId xmlns:p14="http://schemas.microsoft.com/office/powerpoint/2010/main" val="364918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1C44F8-6192-41F3-B23F-DE1678CA525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51FC2484-C7E9-4E7B-A446-26CC700AB8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62383D0-577F-41AC-818C-49E1D0033A47}"/>
              </a:ext>
            </a:extLst>
          </p:cNvPr>
          <p:cNvSpPr>
            <a:spLocks noGrp="1"/>
          </p:cNvSpPr>
          <p:nvPr>
            <p:ph type="dt" sz="half" idx="10"/>
          </p:nvPr>
        </p:nvSpPr>
        <p:spPr/>
        <p:txBody>
          <a:bodyPr/>
          <a:lstStyle/>
          <a:p>
            <a:fld id="{6A5CFE4A-424E-47AD-AB4B-ED8CEE743E3A}" type="datetimeFigureOut">
              <a:rPr lang="ru-RU" smtClean="0"/>
              <a:t>20.11.2022</a:t>
            </a:fld>
            <a:endParaRPr lang="ru-RU"/>
          </a:p>
        </p:txBody>
      </p:sp>
      <p:sp>
        <p:nvSpPr>
          <p:cNvPr id="5" name="Нижний колонтитул 4">
            <a:extLst>
              <a:ext uri="{FF2B5EF4-FFF2-40B4-BE49-F238E27FC236}">
                <a16:creationId xmlns:a16="http://schemas.microsoft.com/office/drawing/2014/main" id="{0369F237-CA29-45B7-84C9-177955386C3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F02C21D-73D0-49F2-A1ED-14B7EACE36A2}"/>
              </a:ext>
            </a:extLst>
          </p:cNvPr>
          <p:cNvSpPr>
            <a:spLocks noGrp="1"/>
          </p:cNvSpPr>
          <p:nvPr>
            <p:ph type="sldNum" sz="quarter" idx="12"/>
          </p:nvPr>
        </p:nvSpPr>
        <p:spPr/>
        <p:txBody>
          <a:bodyPr/>
          <a:lstStyle/>
          <a:p>
            <a:fld id="{5D60073E-CDAE-463E-A15E-5CC7A46D11A6}" type="slidenum">
              <a:rPr lang="ru-RU" smtClean="0"/>
              <a:t>‹#›</a:t>
            </a:fld>
            <a:endParaRPr lang="ru-RU"/>
          </a:p>
        </p:txBody>
      </p:sp>
    </p:spTree>
    <p:extLst>
      <p:ext uri="{BB962C8B-B14F-4D97-AF65-F5344CB8AC3E}">
        <p14:creationId xmlns:p14="http://schemas.microsoft.com/office/powerpoint/2010/main" val="3622901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87D6F0-48F6-4A44-9EBB-D2D9F547EC0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FDBCD92-2145-4793-BEFC-7AA3639B1D3B}"/>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2AA3888-A2B7-484F-99AD-9521915606E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6237986B-56F2-4F80-98B6-756393B0E717}"/>
              </a:ext>
            </a:extLst>
          </p:cNvPr>
          <p:cNvSpPr>
            <a:spLocks noGrp="1"/>
          </p:cNvSpPr>
          <p:nvPr>
            <p:ph type="dt" sz="half" idx="10"/>
          </p:nvPr>
        </p:nvSpPr>
        <p:spPr/>
        <p:txBody>
          <a:bodyPr/>
          <a:lstStyle/>
          <a:p>
            <a:fld id="{6A5CFE4A-424E-47AD-AB4B-ED8CEE743E3A}" type="datetimeFigureOut">
              <a:rPr lang="ru-RU" smtClean="0"/>
              <a:t>20.11.2022</a:t>
            </a:fld>
            <a:endParaRPr lang="ru-RU"/>
          </a:p>
        </p:txBody>
      </p:sp>
      <p:sp>
        <p:nvSpPr>
          <p:cNvPr id="6" name="Нижний колонтитул 5">
            <a:extLst>
              <a:ext uri="{FF2B5EF4-FFF2-40B4-BE49-F238E27FC236}">
                <a16:creationId xmlns:a16="http://schemas.microsoft.com/office/drawing/2014/main" id="{28C4C5F5-B3BF-476F-A1F0-032DA94502F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09280F1-06B4-47D3-822D-301D1109AC58}"/>
              </a:ext>
            </a:extLst>
          </p:cNvPr>
          <p:cNvSpPr>
            <a:spLocks noGrp="1"/>
          </p:cNvSpPr>
          <p:nvPr>
            <p:ph type="sldNum" sz="quarter" idx="12"/>
          </p:nvPr>
        </p:nvSpPr>
        <p:spPr/>
        <p:txBody>
          <a:bodyPr/>
          <a:lstStyle/>
          <a:p>
            <a:fld id="{5D60073E-CDAE-463E-A15E-5CC7A46D11A6}" type="slidenum">
              <a:rPr lang="ru-RU" smtClean="0"/>
              <a:t>‹#›</a:t>
            </a:fld>
            <a:endParaRPr lang="ru-RU"/>
          </a:p>
        </p:txBody>
      </p:sp>
    </p:spTree>
    <p:extLst>
      <p:ext uri="{BB962C8B-B14F-4D97-AF65-F5344CB8AC3E}">
        <p14:creationId xmlns:p14="http://schemas.microsoft.com/office/powerpoint/2010/main" val="375017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99CD4E-1278-40E3-B77D-9343C713344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9B277CA7-0354-41B0-9862-B59B551AE6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CFF29825-C08B-4381-A446-C79A36C49F5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6EF46721-DEC4-41E5-B8A3-3EC4278A5A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3FDD8E8-843A-43A5-9D5B-86D12C54AF6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CA7CF398-D7F8-4A9D-9D5D-06C46B72C8D2}"/>
              </a:ext>
            </a:extLst>
          </p:cNvPr>
          <p:cNvSpPr>
            <a:spLocks noGrp="1"/>
          </p:cNvSpPr>
          <p:nvPr>
            <p:ph type="dt" sz="half" idx="10"/>
          </p:nvPr>
        </p:nvSpPr>
        <p:spPr/>
        <p:txBody>
          <a:bodyPr/>
          <a:lstStyle/>
          <a:p>
            <a:fld id="{6A5CFE4A-424E-47AD-AB4B-ED8CEE743E3A}" type="datetimeFigureOut">
              <a:rPr lang="ru-RU" smtClean="0"/>
              <a:t>20.11.2022</a:t>
            </a:fld>
            <a:endParaRPr lang="ru-RU"/>
          </a:p>
        </p:txBody>
      </p:sp>
      <p:sp>
        <p:nvSpPr>
          <p:cNvPr id="8" name="Нижний колонтитул 7">
            <a:extLst>
              <a:ext uri="{FF2B5EF4-FFF2-40B4-BE49-F238E27FC236}">
                <a16:creationId xmlns:a16="http://schemas.microsoft.com/office/drawing/2014/main" id="{DF97C455-C41D-4D4B-96C1-633233E0A04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3E21EA9D-297E-46EC-AF39-9A4ECC9AF3D0}"/>
              </a:ext>
            </a:extLst>
          </p:cNvPr>
          <p:cNvSpPr>
            <a:spLocks noGrp="1"/>
          </p:cNvSpPr>
          <p:nvPr>
            <p:ph type="sldNum" sz="quarter" idx="12"/>
          </p:nvPr>
        </p:nvSpPr>
        <p:spPr/>
        <p:txBody>
          <a:bodyPr/>
          <a:lstStyle/>
          <a:p>
            <a:fld id="{5D60073E-CDAE-463E-A15E-5CC7A46D11A6}" type="slidenum">
              <a:rPr lang="ru-RU" smtClean="0"/>
              <a:t>‹#›</a:t>
            </a:fld>
            <a:endParaRPr lang="ru-RU"/>
          </a:p>
        </p:txBody>
      </p:sp>
    </p:spTree>
    <p:extLst>
      <p:ext uri="{BB962C8B-B14F-4D97-AF65-F5344CB8AC3E}">
        <p14:creationId xmlns:p14="http://schemas.microsoft.com/office/powerpoint/2010/main" val="1046688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E58D29-0410-4396-BDB6-254AAC8F86A2}"/>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6A4F7B2C-F75F-4F41-A988-30085E762254}"/>
              </a:ext>
            </a:extLst>
          </p:cNvPr>
          <p:cNvSpPr>
            <a:spLocks noGrp="1"/>
          </p:cNvSpPr>
          <p:nvPr>
            <p:ph type="dt" sz="half" idx="10"/>
          </p:nvPr>
        </p:nvSpPr>
        <p:spPr/>
        <p:txBody>
          <a:bodyPr/>
          <a:lstStyle/>
          <a:p>
            <a:fld id="{6A5CFE4A-424E-47AD-AB4B-ED8CEE743E3A}" type="datetimeFigureOut">
              <a:rPr lang="ru-RU" smtClean="0"/>
              <a:t>20.11.2022</a:t>
            </a:fld>
            <a:endParaRPr lang="ru-RU"/>
          </a:p>
        </p:txBody>
      </p:sp>
      <p:sp>
        <p:nvSpPr>
          <p:cNvPr id="4" name="Нижний колонтитул 3">
            <a:extLst>
              <a:ext uri="{FF2B5EF4-FFF2-40B4-BE49-F238E27FC236}">
                <a16:creationId xmlns:a16="http://schemas.microsoft.com/office/drawing/2014/main" id="{062A4812-C70C-4C63-9644-13A11CD62282}"/>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D423B33A-8ED9-4B2F-A879-7AA2BCD35DA7}"/>
              </a:ext>
            </a:extLst>
          </p:cNvPr>
          <p:cNvSpPr>
            <a:spLocks noGrp="1"/>
          </p:cNvSpPr>
          <p:nvPr>
            <p:ph type="sldNum" sz="quarter" idx="12"/>
          </p:nvPr>
        </p:nvSpPr>
        <p:spPr/>
        <p:txBody>
          <a:bodyPr/>
          <a:lstStyle/>
          <a:p>
            <a:fld id="{5D60073E-CDAE-463E-A15E-5CC7A46D11A6}" type="slidenum">
              <a:rPr lang="ru-RU" smtClean="0"/>
              <a:t>‹#›</a:t>
            </a:fld>
            <a:endParaRPr lang="ru-RU"/>
          </a:p>
        </p:txBody>
      </p:sp>
    </p:spTree>
    <p:extLst>
      <p:ext uri="{BB962C8B-B14F-4D97-AF65-F5344CB8AC3E}">
        <p14:creationId xmlns:p14="http://schemas.microsoft.com/office/powerpoint/2010/main" val="3148014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D3E15ED-7AB6-4010-91EF-789E2F602C47}"/>
              </a:ext>
            </a:extLst>
          </p:cNvPr>
          <p:cNvSpPr>
            <a:spLocks noGrp="1"/>
          </p:cNvSpPr>
          <p:nvPr>
            <p:ph type="dt" sz="half" idx="10"/>
          </p:nvPr>
        </p:nvSpPr>
        <p:spPr/>
        <p:txBody>
          <a:bodyPr/>
          <a:lstStyle/>
          <a:p>
            <a:fld id="{6A5CFE4A-424E-47AD-AB4B-ED8CEE743E3A}" type="datetimeFigureOut">
              <a:rPr lang="ru-RU" smtClean="0"/>
              <a:t>20.11.2022</a:t>
            </a:fld>
            <a:endParaRPr lang="ru-RU"/>
          </a:p>
        </p:txBody>
      </p:sp>
      <p:sp>
        <p:nvSpPr>
          <p:cNvPr id="3" name="Нижний колонтитул 2">
            <a:extLst>
              <a:ext uri="{FF2B5EF4-FFF2-40B4-BE49-F238E27FC236}">
                <a16:creationId xmlns:a16="http://schemas.microsoft.com/office/drawing/2014/main" id="{6ADB59F9-3CCA-49FD-82E9-EB6B327DF0D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CC5CEEA5-EB56-4130-9931-E03F38A228B8}"/>
              </a:ext>
            </a:extLst>
          </p:cNvPr>
          <p:cNvSpPr>
            <a:spLocks noGrp="1"/>
          </p:cNvSpPr>
          <p:nvPr>
            <p:ph type="sldNum" sz="quarter" idx="12"/>
          </p:nvPr>
        </p:nvSpPr>
        <p:spPr/>
        <p:txBody>
          <a:bodyPr/>
          <a:lstStyle/>
          <a:p>
            <a:fld id="{5D60073E-CDAE-463E-A15E-5CC7A46D11A6}" type="slidenum">
              <a:rPr lang="ru-RU" smtClean="0"/>
              <a:t>‹#›</a:t>
            </a:fld>
            <a:endParaRPr lang="ru-RU"/>
          </a:p>
        </p:txBody>
      </p:sp>
    </p:spTree>
    <p:extLst>
      <p:ext uri="{BB962C8B-B14F-4D97-AF65-F5344CB8AC3E}">
        <p14:creationId xmlns:p14="http://schemas.microsoft.com/office/powerpoint/2010/main" val="1258246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C1523B-D69A-47F5-A600-F5F9CA483DC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1F98187-4D29-45A1-9150-417C4C5C36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AEFC216E-25E0-4CAB-A91F-D2B1EB2868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B7803A8-F198-4407-9721-5F76AFF8082E}"/>
              </a:ext>
            </a:extLst>
          </p:cNvPr>
          <p:cNvSpPr>
            <a:spLocks noGrp="1"/>
          </p:cNvSpPr>
          <p:nvPr>
            <p:ph type="dt" sz="half" idx="10"/>
          </p:nvPr>
        </p:nvSpPr>
        <p:spPr/>
        <p:txBody>
          <a:bodyPr/>
          <a:lstStyle/>
          <a:p>
            <a:fld id="{6A5CFE4A-424E-47AD-AB4B-ED8CEE743E3A}" type="datetimeFigureOut">
              <a:rPr lang="ru-RU" smtClean="0"/>
              <a:t>20.11.2022</a:t>
            </a:fld>
            <a:endParaRPr lang="ru-RU"/>
          </a:p>
        </p:txBody>
      </p:sp>
      <p:sp>
        <p:nvSpPr>
          <p:cNvPr id="6" name="Нижний колонтитул 5">
            <a:extLst>
              <a:ext uri="{FF2B5EF4-FFF2-40B4-BE49-F238E27FC236}">
                <a16:creationId xmlns:a16="http://schemas.microsoft.com/office/drawing/2014/main" id="{6360D25B-F408-48DA-8144-551180741A9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BDDCF95-88AF-4C7F-A836-16520858F9B9}"/>
              </a:ext>
            </a:extLst>
          </p:cNvPr>
          <p:cNvSpPr>
            <a:spLocks noGrp="1"/>
          </p:cNvSpPr>
          <p:nvPr>
            <p:ph type="sldNum" sz="quarter" idx="12"/>
          </p:nvPr>
        </p:nvSpPr>
        <p:spPr/>
        <p:txBody>
          <a:bodyPr/>
          <a:lstStyle/>
          <a:p>
            <a:fld id="{5D60073E-CDAE-463E-A15E-5CC7A46D11A6}" type="slidenum">
              <a:rPr lang="ru-RU" smtClean="0"/>
              <a:t>‹#›</a:t>
            </a:fld>
            <a:endParaRPr lang="ru-RU"/>
          </a:p>
        </p:txBody>
      </p:sp>
    </p:spTree>
    <p:extLst>
      <p:ext uri="{BB962C8B-B14F-4D97-AF65-F5344CB8AC3E}">
        <p14:creationId xmlns:p14="http://schemas.microsoft.com/office/powerpoint/2010/main" val="282949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792816-6760-4265-BC52-6E8D372E7B3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1726F831-3988-4AA7-BB4F-DF4ED7C3BE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3F0087D5-43DE-4CA2-90D8-E89A49588F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1167958-97F4-4131-A60E-F92D12302C61}"/>
              </a:ext>
            </a:extLst>
          </p:cNvPr>
          <p:cNvSpPr>
            <a:spLocks noGrp="1"/>
          </p:cNvSpPr>
          <p:nvPr>
            <p:ph type="dt" sz="half" idx="10"/>
          </p:nvPr>
        </p:nvSpPr>
        <p:spPr/>
        <p:txBody>
          <a:bodyPr/>
          <a:lstStyle/>
          <a:p>
            <a:fld id="{6A5CFE4A-424E-47AD-AB4B-ED8CEE743E3A}" type="datetimeFigureOut">
              <a:rPr lang="ru-RU" smtClean="0"/>
              <a:t>20.11.2022</a:t>
            </a:fld>
            <a:endParaRPr lang="ru-RU"/>
          </a:p>
        </p:txBody>
      </p:sp>
      <p:sp>
        <p:nvSpPr>
          <p:cNvPr id="6" name="Нижний колонтитул 5">
            <a:extLst>
              <a:ext uri="{FF2B5EF4-FFF2-40B4-BE49-F238E27FC236}">
                <a16:creationId xmlns:a16="http://schemas.microsoft.com/office/drawing/2014/main" id="{8E4762EB-6439-4469-83EB-E5148930813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3AA43E4-2023-47A8-9F0B-173D769BEEEE}"/>
              </a:ext>
            </a:extLst>
          </p:cNvPr>
          <p:cNvSpPr>
            <a:spLocks noGrp="1"/>
          </p:cNvSpPr>
          <p:nvPr>
            <p:ph type="sldNum" sz="quarter" idx="12"/>
          </p:nvPr>
        </p:nvSpPr>
        <p:spPr/>
        <p:txBody>
          <a:bodyPr/>
          <a:lstStyle/>
          <a:p>
            <a:fld id="{5D60073E-CDAE-463E-A15E-5CC7A46D11A6}" type="slidenum">
              <a:rPr lang="ru-RU" smtClean="0"/>
              <a:t>‹#›</a:t>
            </a:fld>
            <a:endParaRPr lang="ru-RU"/>
          </a:p>
        </p:txBody>
      </p:sp>
    </p:spTree>
    <p:extLst>
      <p:ext uri="{BB962C8B-B14F-4D97-AF65-F5344CB8AC3E}">
        <p14:creationId xmlns:p14="http://schemas.microsoft.com/office/powerpoint/2010/main" val="2252166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5075D2-D069-43D8-9DFE-CDB6DCF461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D33C0CB5-7677-4034-B6C3-CEA6720121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1ACCDAD-A35C-40E1-8154-B4C80A346B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5CFE4A-424E-47AD-AB4B-ED8CEE743E3A}" type="datetimeFigureOut">
              <a:rPr lang="ru-RU" smtClean="0"/>
              <a:t>20.11.2022</a:t>
            </a:fld>
            <a:endParaRPr lang="ru-RU"/>
          </a:p>
        </p:txBody>
      </p:sp>
      <p:sp>
        <p:nvSpPr>
          <p:cNvPr id="5" name="Нижний колонтитул 4">
            <a:extLst>
              <a:ext uri="{FF2B5EF4-FFF2-40B4-BE49-F238E27FC236}">
                <a16:creationId xmlns:a16="http://schemas.microsoft.com/office/drawing/2014/main" id="{F59B0E95-16FB-4922-A532-DA813CB2A2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3B561169-91D1-49D9-8FA3-F1B6383C73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0073E-CDAE-463E-A15E-5CC7A46D11A6}" type="slidenum">
              <a:rPr lang="ru-RU" smtClean="0"/>
              <a:t>‹#›</a:t>
            </a:fld>
            <a:endParaRPr lang="ru-RU"/>
          </a:p>
        </p:txBody>
      </p:sp>
    </p:spTree>
    <p:extLst>
      <p:ext uri="{BB962C8B-B14F-4D97-AF65-F5344CB8AC3E}">
        <p14:creationId xmlns:p14="http://schemas.microsoft.com/office/powerpoint/2010/main" val="2757701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97B7F0-990E-45FD-AD85-BEA50EC7DBB9}"/>
              </a:ext>
            </a:extLst>
          </p:cNvPr>
          <p:cNvSpPr>
            <a:spLocks noGrp="1"/>
          </p:cNvSpPr>
          <p:nvPr>
            <p:ph type="ctrTitle"/>
          </p:nvPr>
        </p:nvSpPr>
        <p:spPr/>
        <p:txBody>
          <a:bodyPr/>
          <a:lstStyle/>
          <a:p>
            <a:r>
              <a:rPr lang="en-US" b="1" dirty="0">
                <a:solidFill>
                  <a:srgbClr val="4D4D4D"/>
                </a:solidFill>
              </a:rPr>
              <a:t>The Power of Prevention: Health Outcomes</a:t>
            </a:r>
            <a:endParaRPr lang="ru-RU" b="1" dirty="0">
              <a:solidFill>
                <a:srgbClr val="4D4D4D"/>
              </a:solidFill>
            </a:endParaRPr>
          </a:p>
        </p:txBody>
      </p:sp>
    </p:spTree>
    <p:extLst>
      <p:ext uri="{BB962C8B-B14F-4D97-AF65-F5344CB8AC3E}">
        <p14:creationId xmlns:p14="http://schemas.microsoft.com/office/powerpoint/2010/main" val="3326056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E9EC8BA-D5AB-4039-BFC8-FD0A3BF1E918}"/>
              </a:ext>
            </a:extLst>
          </p:cNvPr>
          <p:cNvSpPr>
            <a:spLocks noGrp="1"/>
          </p:cNvSpPr>
          <p:nvPr>
            <p:ph idx="1"/>
          </p:nvPr>
        </p:nvSpPr>
        <p:spPr>
          <a:xfrm>
            <a:off x="838200" y="431800"/>
            <a:ext cx="10515600" cy="5745163"/>
          </a:xfrm>
        </p:spPr>
        <p:txBody>
          <a:bodyPr>
            <a:normAutofit/>
          </a:bodyPr>
          <a:lstStyle/>
          <a:p>
            <a:r>
              <a:rPr lang="en-US" sz="2000" dirty="0">
                <a:solidFill>
                  <a:srgbClr val="4D4D4D"/>
                </a:solidFill>
              </a:rPr>
              <a:t>Significance of prevention</a:t>
            </a:r>
          </a:p>
          <a:p>
            <a:r>
              <a:rPr lang="en-US" sz="2000" dirty="0">
                <a:solidFill>
                  <a:srgbClr val="4D4D4D"/>
                </a:solidFill>
              </a:rPr>
              <a:t>Preventability of leading death causes</a:t>
            </a: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4D4D4D"/>
              </a:solidFill>
            </a:endParaRPr>
          </a:p>
          <a:p>
            <a:r>
              <a:rPr lang="en-US" sz="2000" dirty="0">
                <a:solidFill>
                  <a:srgbClr val="4D4D4D"/>
                </a:solidFill>
              </a:rPr>
              <a:t>Any Russia-specific research data on major causes of death?</a:t>
            </a:r>
            <a:endParaRPr lang="ru-RU" sz="2000" dirty="0">
              <a:solidFill>
                <a:srgbClr val="4D4D4D"/>
              </a:solidFill>
            </a:endParaRPr>
          </a:p>
        </p:txBody>
      </p:sp>
      <p:pic>
        <p:nvPicPr>
          <p:cNvPr id="4" name="Рисунок 3">
            <a:extLst>
              <a:ext uri="{FF2B5EF4-FFF2-40B4-BE49-F238E27FC236}">
                <a16:creationId xmlns:a16="http://schemas.microsoft.com/office/drawing/2014/main" id="{0AEFC7BC-3CD1-42D8-96AE-68F4110E09DA}"/>
              </a:ext>
            </a:extLst>
          </p:cNvPr>
          <p:cNvPicPr/>
          <p:nvPr/>
        </p:nvPicPr>
        <p:blipFill rotWithShape="1">
          <a:blip r:embed="rId3"/>
          <a:srcRect l="4889" t="24098" r="42287" b="12611"/>
          <a:stretch/>
        </p:blipFill>
        <p:spPr bwMode="auto">
          <a:xfrm>
            <a:off x="3098800" y="1282701"/>
            <a:ext cx="6224270" cy="43484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00170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E9EC8BA-D5AB-4039-BFC8-FD0A3BF1E918}"/>
              </a:ext>
            </a:extLst>
          </p:cNvPr>
          <p:cNvSpPr>
            <a:spLocks noGrp="1"/>
          </p:cNvSpPr>
          <p:nvPr>
            <p:ph idx="1"/>
          </p:nvPr>
        </p:nvSpPr>
        <p:spPr>
          <a:xfrm>
            <a:off x="838200" y="371476"/>
            <a:ext cx="10515600" cy="5805488"/>
          </a:xfrm>
        </p:spPr>
        <p:txBody>
          <a:bodyPr>
            <a:normAutofit/>
          </a:bodyPr>
          <a:lstStyle/>
          <a:p>
            <a:endParaRPr lang="en-US" sz="2000" dirty="0">
              <a:solidFill>
                <a:srgbClr val="4D4D4D"/>
              </a:solidFill>
            </a:endParaRPr>
          </a:p>
          <a:p>
            <a:endParaRPr lang="en-US" sz="2000" dirty="0">
              <a:solidFill>
                <a:srgbClr val="4D4D4D"/>
              </a:solidFill>
            </a:endParaRPr>
          </a:p>
          <a:p>
            <a:r>
              <a:rPr lang="en-US" sz="2000" dirty="0">
                <a:solidFill>
                  <a:srgbClr val="4D4D4D"/>
                </a:solidFill>
              </a:rPr>
              <a:t>Influence on future health outcomes (</a:t>
            </a:r>
            <a:r>
              <a:rPr lang="en-US" sz="2000" dirty="0" err="1">
                <a:solidFill>
                  <a:srgbClr val="4D4D4D"/>
                </a:solidFill>
              </a:rPr>
              <a:t>healthspan</a:t>
            </a:r>
            <a:r>
              <a:rPr lang="en-US" sz="2000" dirty="0">
                <a:solidFill>
                  <a:srgbClr val="4D4D4D"/>
                </a:solidFill>
              </a:rPr>
              <a:t>)</a:t>
            </a:r>
          </a:p>
          <a:p>
            <a:pPr marL="0" indent="0">
              <a:lnSpc>
                <a:spcPct val="100000"/>
              </a:lnSpc>
              <a:spcBef>
                <a:spcPts val="0"/>
              </a:spcBef>
              <a:buNone/>
            </a:pPr>
            <a:endParaRPr lang="en-US" sz="2000" dirty="0">
              <a:solidFill>
                <a:srgbClr val="4D4D4D"/>
              </a:solidFill>
            </a:endParaRPr>
          </a:p>
          <a:p>
            <a:endParaRPr lang="en-US" sz="2000" dirty="0">
              <a:solidFill>
                <a:srgbClr val="4D4D4D"/>
              </a:solidFill>
            </a:endParaRPr>
          </a:p>
          <a:p>
            <a:r>
              <a:rPr lang="en-US" sz="2000" dirty="0">
                <a:solidFill>
                  <a:srgbClr val="4D4D4D"/>
                </a:solidFill>
              </a:rPr>
              <a:t>Measuring benefits of prevention &amp; visibility</a:t>
            </a:r>
          </a:p>
          <a:p>
            <a:pPr>
              <a:lnSpc>
                <a:spcPct val="100000"/>
              </a:lnSpc>
              <a:spcBef>
                <a:spcPts val="0"/>
              </a:spcBef>
            </a:pPr>
            <a:endParaRPr lang="en-US" sz="2000" dirty="0">
              <a:solidFill>
                <a:srgbClr val="4D4D4D"/>
              </a:solidFill>
            </a:endParaRPr>
          </a:p>
          <a:p>
            <a:endParaRPr lang="en-US" sz="2000" dirty="0">
              <a:solidFill>
                <a:srgbClr val="4D4D4D"/>
              </a:solidFill>
            </a:endParaRPr>
          </a:p>
          <a:p>
            <a:r>
              <a:rPr lang="en-US" sz="2000" dirty="0">
                <a:solidFill>
                  <a:srgbClr val="4D4D4D"/>
                </a:solidFill>
              </a:rPr>
              <a:t>Lifestyle diseases preventable by lifestyle adjustments</a:t>
            </a:r>
          </a:p>
          <a:p>
            <a:pPr>
              <a:lnSpc>
                <a:spcPct val="100000"/>
              </a:lnSpc>
              <a:spcBef>
                <a:spcPts val="0"/>
              </a:spcBef>
            </a:pPr>
            <a:endParaRPr lang="en-US" sz="2000" dirty="0">
              <a:solidFill>
                <a:srgbClr val="4D4D4D"/>
              </a:solidFill>
            </a:endParaRPr>
          </a:p>
          <a:p>
            <a:endParaRPr lang="en-US" sz="2000" dirty="0">
              <a:solidFill>
                <a:srgbClr val="4D4D4D"/>
              </a:solidFill>
            </a:endParaRPr>
          </a:p>
          <a:p>
            <a:r>
              <a:rPr lang="en-US" sz="2000" dirty="0">
                <a:solidFill>
                  <a:srgbClr val="4D4D4D"/>
                </a:solidFill>
              </a:rPr>
              <a:t>Any examples supporting the view that even with serious health issues we can influence our health outcomes by making lifestyle adjustments?</a:t>
            </a: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pPr marL="0" indent="0">
              <a:buNone/>
            </a:pPr>
            <a:endParaRPr lang="en-US" sz="2000" dirty="0">
              <a:solidFill>
                <a:srgbClr val="990000"/>
              </a:solidFill>
            </a:endParaRPr>
          </a:p>
        </p:txBody>
      </p:sp>
      <p:sp>
        <p:nvSpPr>
          <p:cNvPr id="7" name="Облачко с текстом: овальное 6">
            <a:extLst>
              <a:ext uri="{FF2B5EF4-FFF2-40B4-BE49-F238E27FC236}">
                <a16:creationId xmlns:a16="http://schemas.microsoft.com/office/drawing/2014/main" id="{004EEC75-966E-4C59-AF7B-89BF24B2FC2F}"/>
              </a:ext>
            </a:extLst>
          </p:cNvPr>
          <p:cNvSpPr/>
          <p:nvPr/>
        </p:nvSpPr>
        <p:spPr>
          <a:xfrm>
            <a:off x="6562725" y="1090611"/>
            <a:ext cx="4791075" cy="1147764"/>
          </a:xfrm>
          <a:prstGeom prst="wedgeEllipseCallout">
            <a:avLst>
              <a:gd name="adj1" fmla="val -54631"/>
              <a:gd name="adj2" fmla="val 51689"/>
            </a:avLst>
          </a:prstGeom>
          <a:solidFill>
            <a:schemeClr val="bg1"/>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i="1" dirty="0">
              <a:solidFill>
                <a:srgbClr val="4D4D4D"/>
              </a:solidFill>
            </a:endParaRPr>
          </a:p>
          <a:p>
            <a:pPr algn="ctr"/>
            <a:r>
              <a:rPr lang="en-US" sz="1600" i="1" dirty="0">
                <a:solidFill>
                  <a:srgbClr val="4D4D4D"/>
                </a:solidFill>
              </a:rPr>
              <a:t>World Obesity Federation on obesity: cost of treating negative health impacts around the world could reach USD1.2 trillion every year from 2025</a:t>
            </a:r>
          </a:p>
          <a:p>
            <a:pPr algn="ctr"/>
            <a:endParaRPr lang="ru-RU" dirty="0"/>
          </a:p>
        </p:txBody>
      </p:sp>
      <p:sp>
        <p:nvSpPr>
          <p:cNvPr id="8" name="Облачко с текстом: овальное 7">
            <a:extLst>
              <a:ext uri="{FF2B5EF4-FFF2-40B4-BE49-F238E27FC236}">
                <a16:creationId xmlns:a16="http://schemas.microsoft.com/office/drawing/2014/main" id="{81207A5E-3307-45FC-99AE-5230B11015DC}"/>
              </a:ext>
            </a:extLst>
          </p:cNvPr>
          <p:cNvSpPr/>
          <p:nvPr/>
        </p:nvSpPr>
        <p:spPr>
          <a:xfrm>
            <a:off x="6781800" y="2552692"/>
            <a:ext cx="4791075" cy="1147764"/>
          </a:xfrm>
          <a:prstGeom prst="wedgeEllipseCallout">
            <a:avLst>
              <a:gd name="adj1" fmla="val -54631"/>
              <a:gd name="adj2" fmla="val 51689"/>
            </a:avLst>
          </a:prstGeom>
          <a:solidFill>
            <a:schemeClr val="bg1"/>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i="1" dirty="0">
              <a:solidFill>
                <a:srgbClr val="4D4D4D"/>
              </a:solidFill>
            </a:endParaRPr>
          </a:p>
          <a:p>
            <a:r>
              <a:rPr lang="en-US" sz="1600" i="1" dirty="0">
                <a:solidFill>
                  <a:srgbClr val="4D4D4D"/>
                </a:solidFill>
              </a:rPr>
              <a:t>(a) Obesity, type 2 diabetes, etc.</a:t>
            </a:r>
          </a:p>
          <a:p>
            <a:r>
              <a:rPr lang="en-US" sz="1600" i="1" dirty="0">
                <a:solidFill>
                  <a:srgbClr val="4D4D4D"/>
                </a:solidFill>
              </a:rPr>
              <a:t>(b) Cancer, Alzheimer’s, etc.</a:t>
            </a:r>
          </a:p>
          <a:p>
            <a:pPr algn="ctr"/>
            <a:endParaRPr lang="ru-RU" dirty="0"/>
          </a:p>
        </p:txBody>
      </p:sp>
    </p:spTree>
    <p:extLst>
      <p:ext uri="{BB962C8B-B14F-4D97-AF65-F5344CB8AC3E}">
        <p14:creationId xmlns:p14="http://schemas.microsoft.com/office/powerpoint/2010/main" val="1393418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E9EC8BA-D5AB-4039-BFC8-FD0A3BF1E918}"/>
              </a:ext>
            </a:extLst>
          </p:cNvPr>
          <p:cNvSpPr>
            <a:spLocks noGrp="1"/>
          </p:cNvSpPr>
          <p:nvPr>
            <p:ph idx="1"/>
          </p:nvPr>
        </p:nvSpPr>
        <p:spPr>
          <a:xfrm>
            <a:off x="838200" y="885372"/>
            <a:ext cx="10515600" cy="5291591"/>
          </a:xfrm>
        </p:spPr>
        <p:txBody>
          <a:bodyPr>
            <a:normAutofit/>
          </a:bodyPr>
          <a:lstStyle/>
          <a:p>
            <a:pPr marL="0" indent="0" algn="ctr">
              <a:buNone/>
            </a:pPr>
            <a:r>
              <a:rPr lang="en-US" sz="2000" dirty="0">
                <a:solidFill>
                  <a:srgbClr val="4D4D4D"/>
                </a:solidFill>
              </a:rPr>
              <a:t>Prevention = </a:t>
            </a:r>
            <a:r>
              <a:rPr lang="en-US" sz="2000" dirty="0">
                <a:solidFill>
                  <a:srgbClr val="990000"/>
                </a:solidFill>
              </a:rPr>
              <a:t>Self-care</a:t>
            </a:r>
            <a:r>
              <a:rPr lang="en-US" sz="2000" dirty="0">
                <a:solidFill>
                  <a:srgbClr val="4D4D4D"/>
                </a:solidFill>
              </a:rPr>
              <a:t> + Diagnostics</a:t>
            </a:r>
            <a:endParaRPr lang="ru-RU" sz="2000" dirty="0">
              <a:solidFill>
                <a:srgbClr val="4D4D4D"/>
              </a:solidFill>
            </a:endParaRPr>
          </a:p>
          <a:p>
            <a:endParaRPr lang="en-US" sz="2000" dirty="0">
              <a:solidFill>
                <a:srgbClr val="4D4D4D"/>
              </a:solidFill>
            </a:endParaRPr>
          </a:p>
          <a:p>
            <a:endParaRPr lang="en-US" sz="2000" dirty="0">
              <a:solidFill>
                <a:srgbClr val="4D4D4D"/>
              </a:solidFill>
            </a:endParaRPr>
          </a:p>
          <a:p>
            <a:endParaRPr lang="en-US" sz="2000" dirty="0">
              <a:solidFill>
                <a:srgbClr val="4D4D4D"/>
              </a:solidFill>
            </a:endParaRPr>
          </a:p>
          <a:p>
            <a:endParaRPr lang="en-US" sz="2000" dirty="0">
              <a:solidFill>
                <a:srgbClr val="4D4D4D"/>
              </a:solidFill>
            </a:endParaRPr>
          </a:p>
          <a:p>
            <a:endParaRPr lang="en-US" sz="2000" dirty="0">
              <a:solidFill>
                <a:srgbClr val="4D4D4D"/>
              </a:solidFill>
            </a:endParaRPr>
          </a:p>
          <a:p>
            <a:r>
              <a:rPr lang="en-US" sz="2000" dirty="0">
                <a:solidFill>
                  <a:srgbClr val="4D4D4D"/>
                </a:solidFill>
              </a:rPr>
              <a:t>Hygiene and basic sanitation</a:t>
            </a:r>
          </a:p>
          <a:p>
            <a:r>
              <a:rPr lang="en-US" sz="2000" dirty="0">
                <a:solidFill>
                  <a:srgbClr val="4D4D4D"/>
                </a:solidFill>
              </a:rPr>
              <a:t>Exercise to stay fit</a:t>
            </a:r>
          </a:p>
          <a:p>
            <a:r>
              <a:rPr lang="en-US" sz="2000" dirty="0">
                <a:solidFill>
                  <a:srgbClr val="4D4D4D"/>
                </a:solidFill>
              </a:rPr>
              <a:t>Healthy diets</a:t>
            </a:r>
          </a:p>
          <a:p>
            <a:r>
              <a:rPr lang="en-US" sz="2000" dirty="0">
                <a:solidFill>
                  <a:srgbClr val="4D4D4D"/>
                </a:solidFill>
              </a:rPr>
              <a:t>Good sleep (NB! </a:t>
            </a:r>
            <a:r>
              <a:rPr lang="ru-RU" sz="2000" dirty="0">
                <a:solidFill>
                  <a:srgbClr val="4D4D4D"/>
                </a:solidFill>
              </a:rPr>
              <a:t>≤</a:t>
            </a:r>
            <a:r>
              <a:rPr lang="en-US" sz="2000" dirty="0">
                <a:solidFill>
                  <a:srgbClr val="4D4D4D"/>
                </a:solidFill>
              </a:rPr>
              <a:t> 5 hours of sleep = +15% mortality risk)</a:t>
            </a:r>
            <a:endParaRPr lang="ru-RU" sz="2000" dirty="0">
              <a:solidFill>
                <a:srgbClr val="4D4D4D"/>
              </a:solidFill>
            </a:endParaRPr>
          </a:p>
          <a:p>
            <a:pPr marL="0" indent="0" algn="ctr">
              <a:buNone/>
            </a:pPr>
            <a:endParaRPr lang="en-US" sz="2000" dirty="0">
              <a:solidFill>
                <a:srgbClr val="4D4D4D"/>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p:txBody>
      </p:sp>
      <p:pic>
        <p:nvPicPr>
          <p:cNvPr id="5" name="Рисунок 4">
            <a:extLst>
              <a:ext uri="{FF2B5EF4-FFF2-40B4-BE49-F238E27FC236}">
                <a16:creationId xmlns:a16="http://schemas.microsoft.com/office/drawing/2014/main" id="{B06E03F0-11A4-44BD-9320-6E6150BDBC8E}"/>
              </a:ext>
            </a:extLst>
          </p:cNvPr>
          <p:cNvPicPr/>
          <p:nvPr/>
        </p:nvPicPr>
        <p:blipFill rotWithShape="1">
          <a:blip r:embed="rId3"/>
          <a:srcRect l="15479" t="22678" r="29199" b="10820"/>
          <a:stretch/>
        </p:blipFill>
        <p:spPr bwMode="auto">
          <a:xfrm>
            <a:off x="6696075" y="1316604"/>
            <a:ext cx="3619500" cy="244577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85119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E9EC8BA-D5AB-4039-BFC8-FD0A3BF1E918}"/>
              </a:ext>
            </a:extLst>
          </p:cNvPr>
          <p:cNvSpPr>
            <a:spLocks noGrp="1"/>
          </p:cNvSpPr>
          <p:nvPr>
            <p:ph idx="1"/>
          </p:nvPr>
        </p:nvSpPr>
        <p:spPr>
          <a:xfrm>
            <a:off x="838200" y="885372"/>
            <a:ext cx="10515600" cy="5291591"/>
          </a:xfrm>
        </p:spPr>
        <p:txBody>
          <a:bodyPr>
            <a:normAutofit/>
          </a:bodyPr>
          <a:lstStyle/>
          <a:p>
            <a:pPr marL="0" indent="0" algn="ctr">
              <a:buNone/>
            </a:pPr>
            <a:r>
              <a:rPr lang="en-US" sz="2000" dirty="0">
                <a:solidFill>
                  <a:srgbClr val="4D4D4D"/>
                </a:solidFill>
              </a:rPr>
              <a:t>Prevention = Self-care + </a:t>
            </a:r>
            <a:r>
              <a:rPr lang="en-US" sz="2000" dirty="0">
                <a:solidFill>
                  <a:srgbClr val="990000"/>
                </a:solidFill>
              </a:rPr>
              <a:t>Diagnostics</a:t>
            </a:r>
            <a:endParaRPr lang="ru-RU" sz="2000" dirty="0">
              <a:solidFill>
                <a:srgbClr val="990000"/>
              </a:solidFill>
            </a:endParaRPr>
          </a:p>
          <a:p>
            <a:endParaRPr lang="en-US" sz="2000" dirty="0">
              <a:solidFill>
                <a:srgbClr val="4D4D4D"/>
              </a:solidFill>
            </a:endParaRPr>
          </a:p>
          <a:p>
            <a:endParaRPr lang="en-US" sz="2000" dirty="0">
              <a:solidFill>
                <a:srgbClr val="4D4D4D"/>
              </a:solidFill>
            </a:endParaRPr>
          </a:p>
          <a:p>
            <a:endParaRPr lang="en-US" sz="2000" dirty="0">
              <a:solidFill>
                <a:srgbClr val="4D4D4D"/>
              </a:solidFill>
            </a:endParaRPr>
          </a:p>
          <a:p>
            <a:endParaRPr lang="en-US" sz="2000" dirty="0">
              <a:solidFill>
                <a:srgbClr val="4D4D4D"/>
              </a:solidFill>
            </a:endParaRPr>
          </a:p>
          <a:p>
            <a:endParaRPr lang="en-US" sz="2000" dirty="0">
              <a:solidFill>
                <a:srgbClr val="4D4D4D"/>
              </a:solidFill>
            </a:endParaRPr>
          </a:p>
          <a:p>
            <a:r>
              <a:rPr lang="en-US" sz="2000" dirty="0">
                <a:solidFill>
                  <a:srgbClr val="4D4D4D"/>
                </a:solidFill>
              </a:rPr>
              <a:t>Basic digital tech (fitness trackers)</a:t>
            </a:r>
          </a:p>
          <a:p>
            <a:r>
              <a:rPr lang="en-US" sz="2000" dirty="0">
                <a:solidFill>
                  <a:srgbClr val="4D4D4D"/>
                </a:solidFill>
              </a:rPr>
              <a:t>More specialized and complex devices</a:t>
            </a:r>
          </a:p>
          <a:p>
            <a:r>
              <a:rPr lang="en-US" sz="2000" dirty="0">
                <a:solidFill>
                  <a:srgbClr val="4D4D4D"/>
                </a:solidFill>
              </a:rPr>
              <a:t>Innovative technologies</a:t>
            </a:r>
          </a:p>
          <a:p>
            <a:r>
              <a:rPr lang="en-US" sz="2000" dirty="0">
                <a:solidFill>
                  <a:srgbClr val="4D4D4D"/>
                </a:solidFill>
              </a:rPr>
              <a:t>Health screening</a:t>
            </a:r>
            <a:endParaRPr lang="ru-RU" sz="2000" dirty="0">
              <a:solidFill>
                <a:srgbClr val="4D4D4D"/>
              </a:solidFill>
            </a:endParaRPr>
          </a:p>
          <a:p>
            <a:pPr marL="0" indent="0" algn="ctr">
              <a:buNone/>
            </a:pPr>
            <a:endParaRPr lang="en-US" sz="2000" dirty="0">
              <a:solidFill>
                <a:srgbClr val="4D4D4D"/>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p:txBody>
      </p:sp>
      <p:pic>
        <p:nvPicPr>
          <p:cNvPr id="5" name="Рисунок 4">
            <a:extLst>
              <a:ext uri="{FF2B5EF4-FFF2-40B4-BE49-F238E27FC236}">
                <a16:creationId xmlns:a16="http://schemas.microsoft.com/office/drawing/2014/main" id="{B06E03F0-11A4-44BD-9320-6E6150BDBC8E}"/>
              </a:ext>
            </a:extLst>
          </p:cNvPr>
          <p:cNvPicPr/>
          <p:nvPr/>
        </p:nvPicPr>
        <p:blipFill rotWithShape="1">
          <a:blip r:embed="rId3"/>
          <a:srcRect l="15479" t="22678" r="29199" b="10820"/>
          <a:stretch/>
        </p:blipFill>
        <p:spPr bwMode="auto">
          <a:xfrm>
            <a:off x="6696075" y="1316604"/>
            <a:ext cx="3619500" cy="244577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65043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E9EC8BA-D5AB-4039-BFC8-FD0A3BF1E918}"/>
              </a:ext>
            </a:extLst>
          </p:cNvPr>
          <p:cNvSpPr>
            <a:spLocks noGrp="1"/>
          </p:cNvSpPr>
          <p:nvPr>
            <p:ph idx="1"/>
          </p:nvPr>
        </p:nvSpPr>
        <p:spPr>
          <a:xfrm>
            <a:off x="838200" y="885372"/>
            <a:ext cx="10515600" cy="5291591"/>
          </a:xfrm>
        </p:spPr>
        <p:txBody>
          <a:bodyPr>
            <a:normAutofit/>
          </a:bodyPr>
          <a:lstStyle/>
          <a:p>
            <a:pPr marL="0" indent="0" algn="ctr">
              <a:buNone/>
            </a:pPr>
            <a:r>
              <a:rPr lang="en-US" sz="2000" dirty="0">
                <a:solidFill>
                  <a:srgbClr val="4D4D4D"/>
                </a:solidFill>
              </a:rPr>
              <a:t>Understanding </a:t>
            </a:r>
            <a:r>
              <a:rPr lang="ru-RU" sz="2000" dirty="0">
                <a:solidFill>
                  <a:srgbClr val="4D4D4D"/>
                </a:solidFill>
              </a:rPr>
              <a:t>≠</a:t>
            </a:r>
            <a:r>
              <a:rPr lang="en-US" sz="2000" dirty="0">
                <a:solidFill>
                  <a:srgbClr val="4D4D4D"/>
                </a:solidFill>
              </a:rPr>
              <a:t> Implementing</a:t>
            </a:r>
            <a:endParaRPr lang="ru-RU" sz="2000" dirty="0">
              <a:solidFill>
                <a:srgbClr val="4D4D4D"/>
              </a:solidFill>
            </a:endParaRPr>
          </a:p>
          <a:p>
            <a:pPr marL="0" indent="0" algn="ctr">
              <a:buNone/>
            </a:pPr>
            <a:endParaRPr lang="ru-RU" sz="2000" dirty="0">
              <a:solidFill>
                <a:srgbClr val="990000"/>
              </a:solidFill>
            </a:endParaRPr>
          </a:p>
          <a:p>
            <a:endParaRPr lang="en-US" sz="2000" dirty="0">
              <a:solidFill>
                <a:srgbClr val="4D4D4D"/>
              </a:solidFill>
            </a:endParaRPr>
          </a:p>
          <a:p>
            <a:endParaRPr lang="en-US" sz="2000" dirty="0">
              <a:solidFill>
                <a:srgbClr val="4D4D4D"/>
              </a:solidFill>
            </a:endParaRPr>
          </a:p>
          <a:p>
            <a:endParaRPr lang="en-US" sz="2000" dirty="0">
              <a:solidFill>
                <a:srgbClr val="4D4D4D"/>
              </a:solidFill>
            </a:endParaRPr>
          </a:p>
          <a:p>
            <a:endParaRPr lang="en-US" sz="2000" dirty="0">
              <a:solidFill>
                <a:srgbClr val="4D4D4D"/>
              </a:solidFill>
            </a:endParaRPr>
          </a:p>
          <a:p>
            <a:endParaRPr lang="en-US" sz="2000" dirty="0">
              <a:solidFill>
                <a:srgbClr val="4D4D4D"/>
              </a:solidFill>
            </a:endParaRPr>
          </a:p>
          <a:p>
            <a:pPr marL="0" indent="0" algn="ctr">
              <a:buNone/>
            </a:pPr>
            <a:endParaRPr lang="en-US" sz="2000" dirty="0">
              <a:solidFill>
                <a:srgbClr val="4D4D4D"/>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a:p>
            <a:endParaRPr lang="en-US" sz="2000" dirty="0">
              <a:solidFill>
                <a:srgbClr val="990000"/>
              </a:solidFill>
            </a:endParaRPr>
          </a:p>
        </p:txBody>
      </p:sp>
      <p:pic>
        <p:nvPicPr>
          <p:cNvPr id="4" name="Рисунок 3">
            <a:extLst>
              <a:ext uri="{FF2B5EF4-FFF2-40B4-BE49-F238E27FC236}">
                <a16:creationId xmlns:a16="http://schemas.microsoft.com/office/drawing/2014/main" id="{27C9EB00-85D6-4690-B521-91210FCB14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1055" y="1838325"/>
            <a:ext cx="4230647" cy="2381250"/>
          </a:xfrm>
          <a:prstGeom prst="rect">
            <a:avLst/>
          </a:prstGeom>
        </p:spPr>
      </p:pic>
    </p:spTree>
    <p:extLst>
      <p:ext uri="{BB962C8B-B14F-4D97-AF65-F5344CB8AC3E}">
        <p14:creationId xmlns:p14="http://schemas.microsoft.com/office/powerpoint/2010/main" val="251213405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847</Words>
  <Application>Microsoft Office PowerPoint</Application>
  <PresentationFormat>Широкоэкранный</PresentationFormat>
  <Paragraphs>150</Paragraphs>
  <Slides>6</Slides>
  <Notes>6</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Calibri</vt:lpstr>
      <vt:lpstr>Calibri Light</vt:lpstr>
      <vt:lpstr>Тема Office</vt:lpstr>
      <vt:lpstr>The Power of Prevention: Health Outcomes</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Prevention: Health Outcomes</dc:title>
  <dc:creator>vybor</dc:creator>
  <cp:lastModifiedBy>vybor</cp:lastModifiedBy>
  <cp:revision>15</cp:revision>
  <dcterms:created xsi:type="dcterms:W3CDTF">2022-11-20T09:26:27Z</dcterms:created>
  <dcterms:modified xsi:type="dcterms:W3CDTF">2022-11-20T12:37:20Z</dcterms:modified>
</cp:coreProperties>
</file>