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.thehealthboard.com/human-brain-in-man-with-blu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7587"/>
            <a:ext cx="5429583" cy="4968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9733" y="544522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erlin Sans FB" panose="020E0602020502020306" pitchFamily="34" charset="0"/>
                <a:ea typeface="Verdana" panose="020B0604030504040204" pitchFamily="34" charset="0"/>
              </a:rPr>
              <a:t>Evidence of brain-derived neurotrophic factor in ameliorating cancer-related cognitive impairment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инолиум\Downloads\2022-09-26_12-08-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93096"/>
            <a:ext cx="5831226" cy="223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476672"/>
            <a:ext cx="506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600" b="1" dirty="0"/>
              <a:t>Who gets chemo brain</a:t>
            </a:r>
            <a:r>
              <a:rPr lang="en-US" b="1" dirty="0"/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268760"/>
            <a:ext cx="65527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Many people are affected by cancer experience chemo </a:t>
            </a:r>
            <a:r>
              <a:rPr lang="en-US" sz="2000" dirty="0">
                <a:latin typeface="Book Antiqua" panose="02040602050305030304" pitchFamily="18" charset="0"/>
                <a:ea typeface="Cambria" panose="02040503050406030204" pitchFamily="18" charset="0"/>
              </a:rPr>
              <a:t>brain. It can affect people who: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are </a:t>
            </a:r>
            <a:r>
              <a:rPr lang="en-US" sz="2000" dirty="0">
                <a:latin typeface="Book Antiqua" panose="02040602050305030304" pitchFamily="18" charset="0"/>
                <a:ea typeface="Cambria" panose="02040503050406030204" pitchFamily="18" charset="0"/>
              </a:rPr>
              <a:t>newly diagnosed with </a:t>
            </a: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cancer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are </a:t>
            </a:r>
            <a:r>
              <a:rPr lang="en-US" sz="2000" dirty="0">
                <a:latin typeface="Book Antiqua" panose="02040602050305030304" pitchFamily="18" charset="0"/>
                <a:ea typeface="Cambria" panose="02040503050406030204" pitchFamily="18" charset="0"/>
              </a:rPr>
              <a:t>having any treatment for cancer, not only </a:t>
            </a: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chemotherapy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have </a:t>
            </a:r>
            <a:r>
              <a:rPr lang="en-US" sz="2000" dirty="0">
                <a:latin typeface="Book Antiqua" panose="02040602050305030304" pitchFamily="18" charset="0"/>
                <a:ea typeface="Cambria" panose="02040503050406030204" pitchFamily="18" charset="0"/>
              </a:rPr>
              <a:t>been recently treated for </a:t>
            </a: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cancer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are in</a:t>
            </a:r>
            <a:r>
              <a:rPr lang="en-US" sz="2000" dirty="0">
                <a:latin typeface="Book Antiqua" panose="020406020503050303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remission</a:t>
            </a:r>
            <a:r>
              <a:rPr lang="en-US" sz="2000" dirty="0">
                <a:latin typeface="Book Antiqua" panose="02040602050305030304" pitchFamily="18" charset="0"/>
                <a:ea typeface="Cambria" panose="02040503050406030204" pitchFamily="18" charset="0"/>
              </a:rPr>
              <a:t> (no evidence of lymphoma </a:t>
            </a:r>
            <a:r>
              <a:rPr lang="en-US" sz="20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on tests scans) </a:t>
            </a:r>
            <a:r>
              <a:rPr lang="en-US" sz="2000" dirty="0">
                <a:latin typeface="Book Antiqua" panose="02040602050305030304" pitchFamily="18" charset="0"/>
                <a:ea typeface="Cambria" panose="02040503050406030204" pitchFamily="18" charset="0"/>
              </a:rPr>
              <a:t>for some time.</a:t>
            </a:r>
          </a:p>
        </p:txBody>
      </p:sp>
    </p:spTree>
    <p:extLst>
      <p:ext uri="{BB962C8B-B14F-4D97-AF65-F5344CB8AC3E}">
        <p14:creationId xmlns:p14="http://schemas.microsoft.com/office/powerpoint/2010/main" val="14525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410" y="5517232"/>
            <a:ext cx="86436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Book Antiqua" panose="02040602050305030304" pitchFamily="18" charset="0"/>
              </a:rPr>
              <a:t>There </a:t>
            </a:r>
            <a:r>
              <a:rPr lang="en-US" sz="2000" dirty="0">
                <a:latin typeface="Book Antiqua" panose="02040602050305030304" pitchFamily="18" charset="0"/>
              </a:rPr>
              <a:t>are two forms of BDNF in human </a:t>
            </a:r>
            <a:r>
              <a:rPr lang="en-US" sz="2000" dirty="0" smtClean="0">
                <a:latin typeface="Book Antiqua" panose="02040602050305030304" pitchFamily="18" charset="0"/>
              </a:rPr>
              <a:t>brain</a:t>
            </a:r>
            <a:r>
              <a:rPr lang="ru-RU" sz="2000" dirty="0" smtClean="0">
                <a:latin typeface="Book Antiqua" panose="02040602050305030304" pitchFamily="18" charset="0"/>
              </a:rPr>
              <a:t>: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>
                <a:latin typeface="Berlin Sans FB" panose="020E0602020502020306" pitchFamily="34" charset="0"/>
              </a:rPr>
              <a:t>the BDNF precursor (</a:t>
            </a:r>
            <a:r>
              <a:rPr lang="en-US" sz="2000" dirty="0" err="1">
                <a:latin typeface="Berlin Sans FB" panose="020E0602020502020306" pitchFamily="34" charset="0"/>
              </a:rPr>
              <a:t>proBDNF</a:t>
            </a:r>
            <a:r>
              <a:rPr lang="en-US" sz="2000" dirty="0">
                <a:latin typeface="Berlin Sans FB" panose="020E0602020502020306" pitchFamily="34" charset="0"/>
              </a:rPr>
              <a:t>) and mature BDNF (</a:t>
            </a:r>
            <a:r>
              <a:rPr lang="en-US" sz="2000" dirty="0" err="1">
                <a:latin typeface="Berlin Sans FB" panose="020E0602020502020306" pitchFamily="34" charset="0"/>
              </a:rPr>
              <a:t>mBDNF</a:t>
            </a:r>
            <a:r>
              <a:rPr lang="en-US" sz="2000" dirty="0" smtClean="0">
                <a:latin typeface="Berlin Sans FB" panose="020E0602020502020306" pitchFamily="34" charset="0"/>
              </a:rPr>
              <a:t>)</a:t>
            </a:r>
            <a:endParaRPr lang="ru-RU" sz="2000" dirty="0" smtClean="0">
              <a:latin typeface="Berlin Sans FB" panose="020E0602020502020306" pitchFamily="34" charset="0"/>
            </a:endParaRPr>
          </a:p>
        </p:txBody>
      </p:sp>
      <p:pic>
        <p:nvPicPr>
          <p:cNvPr id="3078" name="Picture 6" descr="https://333oee3bik6e1t8q4y139009mcg-wpengine.netdna-ssl.com/wp-content/uploads/2017/09/BDN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7023"/>
            <a:ext cx="7412024" cy="4941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7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jcp.bmj.com/content/jclinpath/72/3/187/F1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57" y="548680"/>
            <a:ext cx="8642423" cy="5544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8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lideplayer.com/slide/14553689/90/images/13/Brain-Derived+Neurotrophic+Fa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372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3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frontiersin.org/files/Articles/472800/fncel-13-00363-HTML/image_m/fncel-13-00363-g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470850" cy="399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8079" y="4941168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Many factors, including age, degree of exercise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and single nucleotide polymorphisms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 (SNPs) of the 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BDNF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 gene, may impact BDNF levels and subsequently cognitive performance, suggesting that BDNF is an important target for the study of cognitive health.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170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Bell MT" panose="02020503060305020303" pitchFamily="18" charset="0"/>
              </a:rPr>
              <a:t>I</a:t>
            </a:r>
            <a:r>
              <a:rPr lang="en-US" sz="2000" dirty="0" smtClean="0">
                <a:latin typeface="Bell MT" panose="02020503060305020303" pitchFamily="18" charset="0"/>
              </a:rPr>
              <a:t>t </a:t>
            </a:r>
            <a:r>
              <a:rPr lang="en-US" sz="2000" dirty="0">
                <a:latin typeface="Bell MT" panose="02020503060305020303" pitchFamily="18" charset="0"/>
              </a:rPr>
              <a:t>is postulated that the neurotoxic effects of chemotherapy on BDNF expression can occur after the completion of chemotherapy and in cancer survivors, resulting in CRCI.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203588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dirty="0">
                <a:latin typeface="Bell MT" panose="02020503060305020303" pitchFamily="18" charset="0"/>
              </a:rPr>
              <a:t>A total of 10 observational studies assessed the association between BDNF levels and cognitive performances. Of these studies, five (50 %) demonstrated a positive association. Four of these studies revealed a positive association between BDNF levels and objective cognitive tests, including patients diagnosed with multiple </a:t>
            </a:r>
            <a:r>
              <a:rPr lang="en-US" sz="2000" dirty="0" smtClean="0">
                <a:latin typeface="Bell MT" panose="02020503060305020303" pitchFamily="18" charset="0"/>
              </a:rPr>
              <a:t>myeloma</a:t>
            </a:r>
            <a:r>
              <a:rPr lang="ru-RU" sz="2000" dirty="0">
                <a:latin typeface="Bell MT" panose="02020503060305020303" pitchFamily="18" charset="0"/>
              </a:rPr>
              <a:t>,</a:t>
            </a:r>
            <a:r>
              <a:rPr lang="en-US" sz="2000" dirty="0">
                <a:latin typeface="Bell MT" panose="02020503060305020303" pitchFamily="18" charset="0"/>
              </a:rPr>
              <a:t> metastatic cancer, B-cell non-Hodgkin lymphoma (B-cell NHL), and hepatocellular carcinoma (HCC). One study evaluated intra-</a:t>
            </a:r>
            <a:r>
              <a:rPr lang="en-US" sz="2000" dirty="0" err="1">
                <a:latin typeface="Bell MT" panose="02020503060305020303" pitchFamily="18" charset="0"/>
              </a:rPr>
              <a:t>tumoral</a:t>
            </a:r>
            <a:r>
              <a:rPr lang="en-US" sz="2000" dirty="0">
                <a:latin typeface="Bell MT" panose="02020503060305020303" pitchFamily="18" charset="0"/>
              </a:rPr>
              <a:t> levels of BDNF in diffuse glioma patients and reported a negative association with memory.</a:t>
            </a: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167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линолиум</dc:creator>
  <cp:lastModifiedBy>линолиум</cp:lastModifiedBy>
  <cp:revision>7</cp:revision>
  <dcterms:created xsi:type="dcterms:W3CDTF">2022-09-26T08:50:25Z</dcterms:created>
  <dcterms:modified xsi:type="dcterms:W3CDTF">2022-09-26T09:59:47Z</dcterms:modified>
</cp:coreProperties>
</file>